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62" r:id="rId4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533" autoAdjust="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CASOS CONFIRMADOS POR BAIRRO</a:t>
            </a:r>
          </a:p>
          <a:p>
            <a:pPr>
              <a:defRPr/>
            </a:pPr>
            <a:r>
              <a:rPr lang="en-US"/>
              <a:t>FB </a:t>
            </a:r>
            <a:r>
              <a:rPr lang="en-US" smtClean="0"/>
              <a:t>2021</a:t>
            </a:r>
            <a:endParaRPr lang="en-US" dirty="0"/>
          </a:p>
        </c:rich>
      </c:tx>
      <c:layout>
        <c:manualLayout>
          <c:xMode val="edge"/>
          <c:yMode val="edge"/>
          <c:x val="0.30191398876370934"/>
          <c:y val="1.3004254029398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248359580052491E-2"/>
          <c:y val="0.17039824590233973"/>
          <c:w val="0.93929330708661418"/>
          <c:h val="0.548197659404733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CASOS CONFIRMADOS POR BAIRRO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cat>
            <c:strRef>
              <c:f>Plan1!$A$2:$A$20</c:f>
              <c:strCache>
                <c:ptCount val="19"/>
                <c:pt idx="0">
                  <c:v>VILA NOVA</c:v>
                </c:pt>
                <c:pt idx="1">
                  <c:v>JARDIM FLORESTA</c:v>
                </c:pt>
                <c:pt idx="2">
                  <c:v>ALVORADA</c:v>
                </c:pt>
                <c:pt idx="3">
                  <c:v>PINHEIRINHO</c:v>
                </c:pt>
                <c:pt idx="4">
                  <c:v>PINHEIRÃO</c:v>
                </c:pt>
                <c:pt idx="5">
                  <c:v>LUTHER KING </c:v>
                </c:pt>
                <c:pt idx="6">
                  <c:v>MINIGUAÇU</c:v>
                </c:pt>
                <c:pt idx="7">
                  <c:v>CENTRO</c:v>
                </c:pt>
                <c:pt idx="8">
                  <c:v>JARDIM SEMINÁRIO</c:v>
                </c:pt>
                <c:pt idx="9">
                  <c:v>INDUSTRIAL</c:v>
                </c:pt>
                <c:pt idx="10">
                  <c:v>PRESIDENTE KENNEDY</c:v>
                </c:pt>
                <c:pt idx="11">
                  <c:v>SÃO CRISTOVÃO</c:v>
                </c:pt>
                <c:pt idx="12">
                  <c:v>NOSSA SENHORA APARECIDA</c:v>
                </c:pt>
                <c:pt idx="13">
                  <c:v>JARDIM VIRGINIA</c:v>
                </c:pt>
                <c:pt idx="14">
                  <c:v>CRISTO REI</c:v>
                </c:pt>
                <c:pt idx="15">
                  <c:v>AGUA BRANCA</c:v>
                </c:pt>
                <c:pt idx="16">
                  <c:v>JARDIM ITÁLIA</c:v>
                </c:pt>
                <c:pt idx="17">
                  <c:v>PADRE ULRICO</c:v>
                </c:pt>
                <c:pt idx="18">
                  <c:v>INTERIOR </c:v>
                </c:pt>
              </c:strCache>
            </c:strRef>
          </c:cat>
          <c:val>
            <c:numRef>
              <c:f>Plan1!$B$2:$B$20</c:f>
              <c:numCache>
                <c:formatCode>General</c:formatCode>
                <c:ptCount val="19"/>
                <c:pt idx="1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D9-44F9-8BD6-A78F78B76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19266960"/>
        <c:axId val="224431792"/>
        <c:axId val="0"/>
      </c:bar3DChart>
      <c:catAx>
        <c:axId val="21926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4431792"/>
        <c:crosses val="autoZero"/>
        <c:auto val="1"/>
        <c:lblAlgn val="ctr"/>
        <c:lblOffset val="100"/>
        <c:noMultiLvlLbl val="0"/>
      </c:catAx>
      <c:valAx>
        <c:axId val="224431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NUMERO DE CASOS</a:t>
                </a:r>
              </a:p>
            </c:rich>
          </c:tx>
          <c:layout>
            <c:manualLayout>
              <c:xMode val="edge"/>
              <c:yMode val="edge"/>
              <c:x val="2.0418118003941096E-2"/>
              <c:y val="0.267467160054512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926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19B93-98E8-4F57-9AE5-8329AE66959D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51D27-B60F-46A1-A065-37A73F900D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318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F6461-C6EE-47E6-9040-25A2F4102F6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840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51D27-B60F-46A1-A065-37A73F900DA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043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51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50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32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792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963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413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426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55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796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1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095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41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Mosquito-da-deng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9717" y="5302764"/>
            <a:ext cx="1488441" cy="1412776"/>
          </a:xfrm>
          <a:prstGeom prst="rect">
            <a:avLst/>
          </a:prstGeom>
          <a:noFill/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17959"/>
              </p:ext>
            </p:extLst>
          </p:nvPr>
        </p:nvGraphicFramePr>
        <p:xfrm>
          <a:off x="381000" y="1117623"/>
          <a:ext cx="7092696" cy="5367911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194660">
                  <a:extLst>
                    <a:ext uri="{9D8B030D-6E8A-4147-A177-3AD203B41FA5}">
                      <a16:colId xmlns:a16="http://schemas.microsoft.com/office/drawing/2014/main" xmlns="" val="2149204283"/>
                    </a:ext>
                  </a:extLst>
                </a:gridCol>
                <a:gridCol w="1639962">
                  <a:extLst>
                    <a:ext uri="{9D8B030D-6E8A-4147-A177-3AD203B41FA5}">
                      <a16:colId xmlns:a16="http://schemas.microsoft.com/office/drawing/2014/main" xmlns="" val="2807109318"/>
                    </a:ext>
                  </a:extLst>
                </a:gridCol>
                <a:gridCol w="1585626">
                  <a:extLst>
                    <a:ext uri="{9D8B030D-6E8A-4147-A177-3AD203B41FA5}">
                      <a16:colId xmlns:a16="http://schemas.microsoft.com/office/drawing/2014/main" xmlns="" val="524101978"/>
                    </a:ext>
                  </a:extLst>
                </a:gridCol>
                <a:gridCol w="1284309">
                  <a:extLst>
                    <a:ext uri="{9D8B030D-6E8A-4147-A177-3AD203B41FA5}">
                      <a16:colId xmlns:a16="http://schemas.microsoft.com/office/drawing/2014/main" xmlns="" val="3976314342"/>
                    </a:ext>
                  </a:extLst>
                </a:gridCol>
                <a:gridCol w="1388139">
                  <a:extLst>
                    <a:ext uri="{9D8B030D-6E8A-4147-A177-3AD203B41FA5}">
                      <a16:colId xmlns:a16="http://schemas.microsoft.com/office/drawing/2014/main" xmlns="" val="3012560709"/>
                    </a:ext>
                  </a:extLst>
                </a:gridCol>
              </a:tblGrid>
              <a:tr h="36490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Notificações de Dengue por semana Epidemiológica 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70861715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Semana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Notificações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Descartados 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Confirmados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Pendentes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9835047"/>
                  </a:ext>
                </a:extLst>
              </a:tr>
              <a:tr h="2250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9219850"/>
                  </a:ext>
                </a:extLst>
              </a:tr>
              <a:tr h="2530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5611464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9616573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4735922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1993661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424356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5448638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1435889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1789754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9895283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2257868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184281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0274362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186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88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38</a:t>
                      </a:r>
                      <a:endParaRPr lang="pt-BR" dirty="0"/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981391"/>
              </p:ext>
            </p:extLst>
          </p:nvPr>
        </p:nvGraphicFramePr>
        <p:xfrm>
          <a:off x="8040030" y="1117622"/>
          <a:ext cx="3186794" cy="26061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93397">
                  <a:extLst>
                    <a:ext uri="{9D8B030D-6E8A-4147-A177-3AD203B41FA5}">
                      <a16:colId xmlns:a16="http://schemas.microsoft.com/office/drawing/2014/main" xmlns="" val="1307016509"/>
                    </a:ext>
                  </a:extLst>
                </a:gridCol>
                <a:gridCol w="1593397">
                  <a:extLst>
                    <a:ext uri="{9D8B030D-6E8A-4147-A177-3AD203B41FA5}">
                      <a16:colId xmlns:a16="http://schemas.microsoft.com/office/drawing/2014/main" xmlns="" val="235241222"/>
                    </a:ext>
                  </a:extLst>
                </a:gridCol>
              </a:tblGrid>
              <a:tr h="526696"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Casos</a:t>
                      </a:r>
                      <a:r>
                        <a:rPr lang="pt-BR" sz="2000" baseline="0" dirty="0">
                          <a:solidFill>
                            <a:schemeClr val="tx1"/>
                          </a:solidFill>
                        </a:rPr>
                        <a:t> positivos no período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2807546"/>
                  </a:ext>
                </a:extLst>
              </a:tr>
              <a:tr h="743282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Autóctones</a:t>
                      </a:r>
                      <a:r>
                        <a:rPr lang="pt-BR" sz="1600" baseline="0" dirty="0"/>
                        <a:t> 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8311311"/>
                  </a:ext>
                </a:extLst>
              </a:tr>
              <a:tr h="668084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Importados</a:t>
                      </a:r>
                      <a:r>
                        <a:rPr lang="pt-BR" sz="1600" baseline="0" dirty="0"/>
                        <a:t> 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038787"/>
                  </a:ext>
                </a:extLst>
              </a:tr>
              <a:tr h="668084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Total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0267027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422400" y="434898"/>
            <a:ext cx="9804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Francisco Beltrão Dengue </a:t>
            </a:r>
            <a:r>
              <a:rPr lang="pt-BR" sz="2800" dirty="0" smtClean="0"/>
              <a:t>2021</a:t>
            </a:r>
            <a:endParaRPr lang="pt-BR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8040030" y="3875503"/>
            <a:ext cx="3186794" cy="938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100" b="1" dirty="0"/>
              <a:t>DEFINIÇÕES:</a:t>
            </a:r>
          </a:p>
          <a:p>
            <a:pPr algn="just"/>
            <a:r>
              <a:rPr lang="pt-BR" sz="1100" b="1" dirty="0"/>
              <a:t>- Caso Autóctone: contraído na cidade onde a pessoa reside.</a:t>
            </a:r>
          </a:p>
          <a:p>
            <a:pPr algn="just"/>
            <a:r>
              <a:rPr lang="pt-BR" sz="1100" b="1" dirty="0"/>
              <a:t>- Caso Importado: contraído fora do município de residência. </a:t>
            </a:r>
          </a:p>
        </p:txBody>
      </p:sp>
      <p:pic>
        <p:nvPicPr>
          <p:cNvPr id="10" name="Picture 1" descr="F:\VIGILANCIA EM SAUDE - marca OK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002193" y="78538"/>
            <a:ext cx="1815048" cy="8795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8093626" y="6484708"/>
            <a:ext cx="11961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Fonte: SINAN Dengue</a:t>
            </a:r>
          </a:p>
        </p:txBody>
      </p:sp>
      <p:pic>
        <p:nvPicPr>
          <p:cNvPr id="12" name="Picture 2" descr="D:\OTÁVIO\SECRETARIA DE SAÚDE\NOVO BOLETIM COVID - cabeçalho - NOVO 202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2"/>
          <a:stretch/>
        </p:blipFill>
        <p:spPr bwMode="auto">
          <a:xfrm>
            <a:off x="127001" y="49528"/>
            <a:ext cx="3433988" cy="95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13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tângulo 60"/>
          <p:cNvSpPr/>
          <p:nvPr/>
        </p:nvSpPr>
        <p:spPr>
          <a:xfrm>
            <a:off x="313460" y="5846929"/>
            <a:ext cx="1237963" cy="5172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bg2">
                    <a:lumMod val="50000"/>
                  </a:schemeClr>
                </a:solidFill>
              </a:ln>
            </a:endParaRPr>
          </a:p>
        </p:txBody>
      </p:sp>
      <p:pic>
        <p:nvPicPr>
          <p:cNvPr id="4" name="Espaço Reservado para Conteúdo 3" descr="beltraocolorid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4983" y="0"/>
            <a:ext cx="5507357" cy="6858000"/>
          </a:xfrm>
          <a:solidFill>
            <a:schemeClr val="accent2"/>
          </a:solidFill>
        </p:spPr>
      </p:pic>
      <p:sp>
        <p:nvSpPr>
          <p:cNvPr id="2" name="CaixaDeTexto 1"/>
          <p:cNvSpPr txBox="1"/>
          <p:nvPr/>
        </p:nvSpPr>
        <p:spPr>
          <a:xfrm>
            <a:off x="176691" y="1350455"/>
            <a:ext cx="343541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NOTIFICAÇÕES DE DENGUE POR BAIRRO</a:t>
            </a:r>
          </a:p>
          <a:p>
            <a:pPr algn="ctr"/>
            <a:r>
              <a:rPr lang="pt-BR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pt-BR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64796" y="2435103"/>
            <a:ext cx="1659202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Semana </a:t>
            </a:r>
            <a:r>
              <a:rPr lang="pt-BR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epidemiológica 1 a 6 (03/01 a 13/02)</a:t>
            </a:r>
            <a:endParaRPr lang="pt-B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816228" y="3916719"/>
            <a:ext cx="519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861744" y="3547388"/>
            <a:ext cx="47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583832" y="2204865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Interior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7300762" y="3725089"/>
            <a:ext cx="508387" cy="372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4892166" y="3823248"/>
            <a:ext cx="527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b="1" dirty="0"/>
          </a:p>
        </p:txBody>
      </p:sp>
      <p:sp>
        <p:nvSpPr>
          <p:cNvPr id="36" name="Retângulo 35"/>
          <p:cNvSpPr/>
          <p:nvPr/>
        </p:nvSpPr>
        <p:spPr>
          <a:xfrm>
            <a:off x="385581" y="6027741"/>
            <a:ext cx="111898" cy="1000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472594" y="5962344"/>
            <a:ext cx="20882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Casos notificados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385581" y="6181363"/>
            <a:ext cx="111898" cy="1118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465576" y="6177798"/>
            <a:ext cx="18400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Casos confirmados</a:t>
            </a:r>
          </a:p>
        </p:txBody>
      </p:sp>
      <p:pic>
        <p:nvPicPr>
          <p:cNvPr id="55" name="Picture 2" descr="C:\Users\user\Desktop\Mosquito-da-deng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46874" y="5493465"/>
            <a:ext cx="1274314" cy="1209534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284139" y="5825361"/>
            <a:ext cx="158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Legenda</a:t>
            </a:r>
            <a:r>
              <a:rPr lang="pt-BR" sz="900" b="1" dirty="0"/>
              <a:t>:</a:t>
            </a:r>
          </a:p>
        </p:txBody>
      </p:sp>
      <p:graphicFrame>
        <p:nvGraphicFramePr>
          <p:cNvPr id="76" name="Tabela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28431"/>
              </p:ext>
            </p:extLst>
          </p:nvPr>
        </p:nvGraphicFramePr>
        <p:xfrm>
          <a:off x="9187954" y="1082178"/>
          <a:ext cx="2905688" cy="13036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28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28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9247"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Notificados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r>
                        <a:rPr lang="pt-BR" sz="1400" dirty="0"/>
                        <a:t>Confirmados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r>
                        <a:rPr lang="pt-BR" sz="1400" dirty="0"/>
                        <a:t>Descartados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r>
                        <a:rPr lang="pt-BR" sz="1400" dirty="0"/>
                        <a:t>Em análise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7" name="CaixaDeTexto 76"/>
          <p:cNvSpPr txBox="1"/>
          <p:nvPr/>
        </p:nvSpPr>
        <p:spPr>
          <a:xfrm>
            <a:off x="9162340" y="2540346"/>
            <a:ext cx="2872763" cy="29700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100" b="1" dirty="0"/>
              <a:t>DEFINIÇÕES:</a:t>
            </a:r>
          </a:p>
          <a:p>
            <a:pPr algn="just"/>
            <a:r>
              <a:rPr lang="pt-BR" sz="1100" b="1" dirty="0"/>
              <a:t>- Caso Notificado</a:t>
            </a:r>
            <a:r>
              <a:rPr lang="pt-BR" sz="1100" dirty="0"/>
              <a:t>: paciente com suspeita de dengue que foi notificado na ficha do SINAN (Sistema de Informação de Agravos de Notificação) pelos serviços de saúde do município.</a:t>
            </a:r>
          </a:p>
          <a:p>
            <a:pPr algn="just"/>
            <a:r>
              <a:rPr lang="pt-BR" sz="1100" b="1" dirty="0"/>
              <a:t>-Caso Confirmado:</a:t>
            </a:r>
            <a:r>
              <a:rPr lang="pt-BR" sz="1100" dirty="0"/>
              <a:t> paciente com confirmação de dengue por exame laboratorial do LACEN (Laboratório Central do Estado).</a:t>
            </a:r>
          </a:p>
          <a:p>
            <a:pPr algn="just"/>
            <a:r>
              <a:rPr lang="pt-BR" sz="1100" b="1" dirty="0"/>
              <a:t>-Caso Descartado:</a:t>
            </a:r>
            <a:r>
              <a:rPr lang="pt-BR" sz="1100" dirty="0"/>
              <a:t> paciente com caso descartado por exame laboratorial do LACEN ( Laboratório Central do Estado) ou por clínico epidemiológico. </a:t>
            </a:r>
          </a:p>
          <a:p>
            <a:pPr algn="just"/>
            <a:r>
              <a:rPr lang="pt-BR" sz="1100" b="1" dirty="0"/>
              <a:t>- Em análise: </a:t>
            </a:r>
            <a:r>
              <a:rPr lang="pt-BR" sz="1100" dirty="0"/>
              <a:t>aguardando resultado de exame laboratorial do LACEN (Laboratório Central do Estado). </a:t>
            </a:r>
            <a:endParaRPr lang="pt-BR" sz="1100" b="1" u="sng" dirty="0"/>
          </a:p>
          <a:p>
            <a:pPr algn="just"/>
            <a:r>
              <a:rPr lang="pt-BR" sz="1100" dirty="0"/>
              <a:t>  </a:t>
            </a:r>
          </a:p>
        </p:txBody>
      </p:sp>
      <p:pic>
        <p:nvPicPr>
          <p:cNvPr id="79" name="Picture 1" descr="F:\VIGILANCIA EM SAUDE - marca OK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963800" y="90356"/>
            <a:ext cx="1857388" cy="90009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CaixaDeTexto 79"/>
          <p:cNvSpPr txBox="1"/>
          <p:nvPr/>
        </p:nvSpPr>
        <p:spPr>
          <a:xfrm>
            <a:off x="9119460" y="6612259"/>
            <a:ext cx="11961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Fonte: SINAN Dengue</a:t>
            </a:r>
          </a:p>
        </p:txBody>
      </p:sp>
      <p:pic>
        <p:nvPicPr>
          <p:cNvPr id="22" name="Picture 2" descr="D:\OTÁVIO\SECRETARIA DE SAÚDE\NOVO BOLETIM COVID - cabeçalho - NOVO 202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2"/>
          <a:stretch/>
        </p:blipFill>
        <p:spPr bwMode="auto">
          <a:xfrm>
            <a:off x="284139" y="63545"/>
            <a:ext cx="4062728" cy="113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/>
          <p:cNvSpPr/>
          <p:nvPr/>
        </p:nvSpPr>
        <p:spPr>
          <a:xfrm>
            <a:off x="6076168" y="2204865"/>
            <a:ext cx="240109" cy="18097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Elipse 8"/>
          <p:cNvSpPr/>
          <p:nvPr/>
        </p:nvSpPr>
        <p:spPr>
          <a:xfrm>
            <a:off x="6141930" y="2319983"/>
            <a:ext cx="221479" cy="2302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Elipse 9"/>
          <p:cNvSpPr/>
          <p:nvPr/>
        </p:nvSpPr>
        <p:spPr>
          <a:xfrm>
            <a:off x="7440789" y="3457051"/>
            <a:ext cx="269544" cy="2680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Elipse 10"/>
          <p:cNvSpPr/>
          <p:nvPr/>
        </p:nvSpPr>
        <p:spPr>
          <a:xfrm>
            <a:off x="4346867" y="2641600"/>
            <a:ext cx="316514" cy="2667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3" name="Elipse 12"/>
          <p:cNvSpPr/>
          <p:nvPr/>
        </p:nvSpPr>
        <p:spPr>
          <a:xfrm>
            <a:off x="4715159" y="3998479"/>
            <a:ext cx="263807" cy="2308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" name="Elipse 5"/>
          <p:cNvSpPr/>
          <p:nvPr/>
        </p:nvSpPr>
        <p:spPr>
          <a:xfrm>
            <a:off x="5613400" y="4445000"/>
            <a:ext cx="248344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Elipse 13"/>
          <p:cNvSpPr/>
          <p:nvPr/>
        </p:nvSpPr>
        <p:spPr>
          <a:xfrm>
            <a:off x="6544982" y="3574145"/>
            <a:ext cx="200698" cy="1842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1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6210300" y="4660900"/>
            <a:ext cx="228600" cy="17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Elipse 16"/>
          <p:cNvSpPr/>
          <p:nvPr/>
        </p:nvSpPr>
        <p:spPr>
          <a:xfrm>
            <a:off x="7052886" y="4365336"/>
            <a:ext cx="247876" cy="1876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Elipse 17"/>
          <p:cNvSpPr/>
          <p:nvPr/>
        </p:nvSpPr>
        <p:spPr>
          <a:xfrm>
            <a:off x="5416472" y="2749001"/>
            <a:ext cx="196928" cy="203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Elipse 18"/>
          <p:cNvSpPr/>
          <p:nvPr/>
        </p:nvSpPr>
        <p:spPr>
          <a:xfrm>
            <a:off x="6544982" y="3276600"/>
            <a:ext cx="200698" cy="1804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Elipse 19"/>
          <p:cNvSpPr/>
          <p:nvPr/>
        </p:nvSpPr>
        <p:spPr>
          <a:xfrm>
            <a:off x="5999860" y="2832398"/>
            <a:ext cx="240109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Elipse 20"/>
          <p:cNvSpPr/>
          <p:nvPr/>
        </p:nvSpPr>
        <p:spPr>
          <a:xfrm>
            <a:off x="5709620" y="3732602"/>
            <a:ext cx="297560" cy="2400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Elipse 22"/>
          <p:cNvSpPr/>
          <p:nvPr/>
        </p:nvSpPr>
        <p:spPr>
          <a:xfrm>
            <a:off x="7300762" y="2540346"/>
            <a:ext cx="254193" cy="2346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Elipse 24"/>
          <p:cNvSpPr/>
          <p:nvPr/>
        </p:nvSpPr>
        <p:spPr>
          <a:xfrm>
            <a:off x="5416472" y="2250468"/>
            <a:ext cx="293148" cy="1846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1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5514936" y="5031611"/>
            <a:ext cx="194684" cy="203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1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6483781" y="4229312"/>
            <a:ext cx="222245" cy="13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Elipse 27"/>
          <p:cNvSpPr/>
          <p:nvPr/>
        </p:nvSpPr>
        <p:spPr>
          <a:xfrm>
            <a:off x="6745680" y="3852645"/>
            <a:ext cx="213920" cy="20143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Elipse 28"/>
          <p:cNvSpPr/>
          <p:nvPr/>
        </p:nvSpPr>
        <p:spPr>
          <a:xfrm>
            <a:off x="6745680" y="5676900"/>
            <a:ext cx="307206" cy="1700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1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6899283" y="3060998"/>
            <a:ext cx="277541" cy="2156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1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1" name="Elipse 30"/>
          <p:cNvSpPr/>
          <p:nvPr/>
        </p:nvSpPr>
        <p:spPr>
          <a:xfrm>
            <a:off x="4791377" y="2451086"/>
            <a:ext cx="278834" cy="2667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9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Espaço Reservado para Conteúdo 4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323888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CaixaDeTexto 43"/>
          <p:cNvSpPr txBox="1"/>
          <p:nvPr/>
        </p:nvSpPr>
        <p:spPr>
          <a:xfrm>
            <a:off x="9918701" y="1828768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TOTAL: </a:t>
            </a:r>
            <a:r>
              <a:rPr lang="pt-BR" b="1" dirty="0" smtClean="0"/>
              <a:t>1</a:t>
            </a:r>
            <a:endParaRPr lang="pt-BR" b="1" dirty="0"/>
          </a:p>
        </p:txBody>
      </p:sp>
      <p:pic>
        <p:nvPicPr>
          <p:cNvPr id="45" name="Picture 1" descr="F:\VIGILANCIA EM SAUDE - marca OK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574588" y="114337"/>
            <a:ext cx="1594635" cy="77276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CaixaDeTexto 45"/>
          <p:cNvSpPr txBox="1"/>
          <p:nvPr/>
        </p:nvSpPr>
        <p:spPr>
          <a:xfrm>
            <a:off x="10574588" y="6234167"/>
            <a:ext cx="11961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Fonte: SINAN Dengue</a:t>
            </a:r>
          </a:p>
        </p:txBody>
      </p:sp>
      <p:pic>
        <p:nvPicPr>
          <p:cNvPr id="7" name="Picture 2" descr="D:\OTÁVIO\SECRETARIA DE SAÚDE\NOVO BOLETIM COVID - cabeçalho - NOVO 202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2"/>
          <a:stretch/>
        </p:blipFill>
        <p:spPr bwMode="auto">
          <a:xfrm>
            <a:off x="115371" y="19713"/>
            <a:ext cx="3447949" cy="9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3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5722</TotalTime>
  <Words>304</Words>
  <Application>Microsoft Office PowerPoint</Application>
  <PresentationFormat>Widescreen</PresentationFormat>
  <Paragraphs>147</Paragraphs>
  <Slides>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Silvia Mari Rodrigues da Silva</dc:creator>
  <cp:lastModifiedBy>pcmaestro-04</cp:lastModifiedBy>
  <cp:revision>360</cp:revision>
  <cp:lastPrinted>2020-04-14T11:30:32Z</cp:lastPrinted>
  <dcterms:created xsi:type="dcterms:W3CDTF">2020-03-17T13:59:54Z</dcterms:created>
  <dcterms:modified xsi:type="dcterms:W3CDTF">2021-04-07T17:23:56Z</dcterms:modified>
</cp:coreProperties>
</file>