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2" r:id="rId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CASOS CONFIRMADOS POR BAIRRO</a:t>
            </a:r>
          </a:p>
          <a:p>
            <a:pPr>
              <a:defRPr/>
            </a:pPr>
            <a:r>
              <a:rPr lang="en-US"/>
              <a:t>FB </a:t>
            </a:r>
            <a:r>
              <a:rPr lang="en-US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30191398876370934"/>
          <c:y val="1.30042540293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8359580052491E-2"/>
          <c:y val="0.17039824590233973"/>
          <c:w val="0.93929330708661418"/>
          <c:h val="0.54819765940473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CASOS CONFIRMADOS POR BAIRRO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Plan1!$A$2:$A$21</c:f>
              <c:strCache>
                <c:ptCount val="20"/>
                <c:pt idx="0">
                  <c:v>VILA NOVA</c:v>
                </c:pt>
                <c:pt idx="1">
                  <c:v>JARDIM FLORESTA</c:v>
                </c:pt>
                <c:pt idx="2">
                  <c:v>ALVORADA</c:v>
                </c:pt>
                <c:pt idx="3">
                  <c:v>PINHEIRINHO</c:v>
                </c:pt>
                <c:pt idx="4">
                  <c:v>PINHEIRÃO</c:v>
                </c:pt>
                <c:pt idx="5">
                  <c:v>LUTHER KING </c:v>
                </c:pt>
                <c:pt idx="6">
                  <c:v>MINIGUAÇU</c:v>
                </c:pt>
                <c:pt idx="7">
                  <c:v>CENTRO</c:v>
                </c:pt>
                <c:pt idx="8">
                  <c:v>JARDIM SEMINÁRIO</c:v>
                </c:pt>
                <c:pt idx="9">
                  <c:v>INDUSTRIAL</c:v>
                </c:pt>
                <c:pt idx="10">
                  <c:v>PRESIDENTE KENNEDY</c:v>
                </c:pt>
                <c:pt idx="11">
                  <c:v>SÃO CRISTOVÃO</c:v>
                </c:pt>
                <c:pt idx="12">
                  <c:v>NOSSA SENHORA APARECIDA</c:v>
                </c:pt>
                <c:pt idx="13">
                  <c:v>JARDIM VIRGINIA</c:v>
                </c:pt>
                <c:pt idx="14">
                  <c:v>SÃO MIGUEL</c:v>
                </c:pt>
                <c:pt idx="15">
                  <c:v>CRISTO REI</c:v>
                </c:pt>
                <c:pt idx="16">
                  <c:v>AGUA BRANCA</c:v>
                </c:pt>
                <c:pt idx="17">
                  <c:v>JARDIM ITÁLIA</c:v>
                </c:pt>
                <c:pt idx="18">
                  <c:v>PADRE ULRICO</c:v>
                </c:pt>
                <c:pt idx="19">
                  <c:v>INTERIOR </c:v>
                </c:pt>
              </c:strCache>
            </c:strRef>
          </c:cat>
          <c:val>
            <c:numRef>
              <c:f>Plan1!$B$2:$B$21</c:f>
              <c:numCache>
                <c:formatCode>General</c:formatCode>
                <c:ptCount val="20"/>
                <c:pt idx="14">
                  <c:v>1</c:v>
                </c:pt>
                <c:pt idx="1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4F9-8BD6-A78F78B76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61794784"/>
        <c:axId val="261795344"/>
        <c:axId val="0"/>
      </c:bar3DChart>
      <c:catAx>
        <c:axId val="2617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795344"/>
        <c:crosses val="autoZero"/>
        <c:auto val="1"/>
        <c:lblAlgn val="ctr"/>
        <c:lblOffset val="100"/>
        <c:noMultiLvlLbl val="0"/>
      </c:catAx>
      <c:valAx>
        <c:axId val="26179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NUMERO DE CASOS</a:t>
                </a:r>
              </a:p>
            </c:rich>
          </c:tx>
          <c:layout>
            <c:manualLayout>
              <c:xMode val="edge"/>
              <c:yMode val="edge"/>
              <c:x val="2.0418118003941096E-2"/>
              <c:y val="0.26746716005451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7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9B93-98E8-4F57-9AE5-8329AE66959D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D27-B60F-46A1-A065-37A73F90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6461-C6EE-47E6-9040-25A2F4102F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D27-B60F-46A1-A065-37A73F900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6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717" y="5302764"/>
            <a:ext cx="1488441" cy="14127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44933"/>
              </p:ext>
            </p:extLst>
          </p:nvPr>
        </p:nvGraphicFramePr>
        <p:xfrm>
          <a:off x="381000" y="1117623"/>
          <a:ext cx="7092696" cy="53679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4660">
                  <a:extLst>
                    <a:ext uri="{9D8B030D-6E8A-4147-A177-3AD203B41FA5}">
                      <a16:colId xmlns="" xmlns:a16="http://schemas.microsoft.com/office/drawing/2014/main" val="2149204283"/>
                    </a:ext>
                  </a:extLst>
                </a:gridCol>
                <a:gridCol w="1639962">
                  <a:extLst>
                    <a:ext uri="{9D8B030D-6E8A-4147-A177-3AD203B41FA5}">
                      <a16:colId xmlns="" xmlns:a16="http://schemas.microsoft.com/office/drawing/2014/main" val="2807109318"/>
                    </a:ext>
                  </a:extLst>
                </a:gridCol>
                <a:gridCol w="1585626">
                  <a:extLst>
                    <a:ext uri="{9D8B030D-6E8A-4147-A177-3AD203B41FA5}">
                      <a16:colId xmlns="" xmlns:a16="http://schemas.microsoft.com/office/drawing/2014/main" val="524101978"/>
                    </a:ext>
                  </a:extLst>
                </a:gridCol>
                <a:gridCol w="1284309">
                  <a:extLst>
                    <a:ext uri="{9D8B030D-6E8A-4147-A177-3AD203B41FA5}">
                      <a16:colId xmlns="" xmlns:a16="http://schemas.microsoft.com/office/drawing/2014/main" val="3976314342"/>
                    </a:ext>
                  </a:extLst>
                </a:gridCol>
                <a:gridCol w="1388139">
                  <a:extLst>
                    <a:ext uri="{9D8B030D-6E8A-4147-A177-3AD203B41FA5}">
                      <a16:colId xmlns="" xmlns:a16="http://schemas.microsoft.com/office/drawing/2014/main" val="3012560709"/>
                    </a:ext>
                  </a:extLst>
                </a:gridCol>
              </a:tblGrid>
              <a:tr h="3649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Notificações de Dengue por semana Epidemiológica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086171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Notificações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Descartados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Confirmados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Pendentes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9835047"/>
                  </a:ext>
                </a:extLst>
              </a:tr>
              <a:tr h="2250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219850"/>
                  </a:ext>
                </a:extLst>
              </a:tr>
              <a:tr h="253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61146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961657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473592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99366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24356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544863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143588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178975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989528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225786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8428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27436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25862"/>
              </p:ext>
            </p:extLst>
          </p:nvPr>
        </p:nvGraphicFramePr>
        <p:xfrm>
          <a:off x="8040030" y="1117622"/>
          <a:ext cx="3186794" cy="2606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3397">
                  <a:extLst>
                    <a:ext uri="{9D8B030D-6E8A-4147-A177-3AD203B41FA5}">
                      <a16:colId xmlns="" xmlns:a16="http://schemas.microsoft.com/office/drawing/2014/main" val="1307016509"/>
                    </a:ext>
                  </a:extLst>
                </a:gridCol>
                <a:gridCol w="1593397">
                  <a:extLst>
                    <a:ext uri="{9D8B030D-6E8A-4147-A177-3AD203B41FA5}">
                      <a16:colId xmlns="" xmlns:a16="http://schemas.microsoft.com/office/drawing/2014/main" val="235241222"/>
                    </a:ext>
                  </a:extLst>
                </a:gridCol>
              </a:tblGrid>
              <a:tr h="5266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positivos no 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2807546"/>
                  </a:ext>
                </a:extLst>
              </a:tr>
              <a:tr h="74328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Autóctones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311311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Importados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038787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026702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22400" y="434898"/>
            <a:ext cx="9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Francisco Beltrão Dengue </a:t>
            </a:r>
            <a:r>
              <a:rPr lang="pt-BR" sz="2800" dirty="0" smtClean="0"/>
              <a:t>2021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40030" y="3875503"/>
            <a:ext cx="3186794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Autóctone: contraído na cidade onde a pessoa reside.</a:t>
            </a:r>
          </a:p>
          <a:p>
            <a:pPr algn="just"/>
            <a:r>
              <a:rPr lang="pt-BR" sz="1100" b="1" dirty="0"/>
              <a:t>- Caso Importado: contraído fora do município de residência. </a:t>
            </a:r>
          </a:p>
        </p:txBody>
      </p:sp>
      <p:pic>
        <p:nvPicPr>
          <p:cNvPr id="10" name="Picture 1" descr="F:\VIGILANCIA EM SAUDE - marca 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2193" y="78538"/>
            <a:ext cx="1815048" cy="87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093626" y="6484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1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27001" y="49528"/>
            <a:ext cx="3433988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313460" y="5846929"/>
            <a:ext cx="1237963" cy="5172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pic>
        <p:nvPicPr>
          <p:cNvPr id="4" name="Espaço Reservado para Conteúdo 3" descr="beltraocolori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983" y="0"/>
            <a:ext cx="5507357" cy="6858000"/>
          </a:xfrm>
          <a:solidFill>
            <a:schemeClr val="accent2"/>
          </a:solidFill>
        </p:spPr>
      </p:pic>
      <p:sp>
        <p:nvSpPr>
          <p:cNvPr id="2" name="CaixaDeTexto 1"/>
          <p:cNvSpPr txBox="1"/>
          <p:nvPr/>
        </p:nvSpPr>
        <p:spPr>
          <a:xfrm>
            <a:off x="176691" y="1350455"/>
            <a:ext cx="34354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DE DENGUE POR BAIRRO</a:t>
            </a:r>
          </a:p>
          <a:p>
            <a:pPr algn="ctr"/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796" y="2435103"/>
            <a:ext cx="165920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</a:t>
            </a:r>
            <a:r>
              <a:rPr lang="pt-B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 1 a 13 (03/01 a 27/03)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6228" y="3916719"/>
            <a:ext cx="51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61744" y="3547388"/>
            <a:ext cx="4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83832" y="22048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Interior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300762" y="3725089"/>
            <a:ext cx="508387" cy="3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92166" y="3823248"/>
            <a:ext cx="52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385581" y="6027741"/>
            <a:ext cx="111898" cy="10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2594" y="596234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notificados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85581" y="6181363"/>
            <a:ext cx="111898" cy="111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5576" y="6177798"/>
            <a:ext cx="1840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confirmados</a:t>
            </a:r>
          </a:p>
        </p:txBody>
      </p:sp>
      <p:pic>
        <p:nvPicPr>
          <p:cNvPr id="55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6874" y="5493465"/>
            <a:ext cx="1274314" cy="12095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4139" y="5825361"/>
            <a:ext cx="158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pt-BR" sz="900" b="1" dirty="0"/>
              <a:t>: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789632"/>
              </p:ext>
            </p:extLst>
          </p:nvPr>
        </p:nvGraphicFramePr>
        <p:xfrm>
          <a:off x="9187954" y="1082178"/>
          <a:ext cx="2905688" cy="1303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2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9247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Notificados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Confirmados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Descartados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Em análise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9162340" y="2540346"/>
            <a:ext cx="2872763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Notificado</a:t>
            </a:r>
            <a:r>
              <a:rPr lang="pt-BR" sz="1100" dirty="0"/>
              <a:t>: paciente com suspeita de dengue que foi notificado na ficha do SINAN (Sistema de Informação de Agravos de Notificação) pelos serviços de saúde do município.</a:t>
            </a:r>
          </a:p>
          <a:p>
            <a:pPr algn="just"/>
            <a:r>
              <a:rPr lang="pt-BR" sz="1100" b="1" dirty="0"/>
              <a:t>-Caso Confirmado:</a:t>
            </a:r>
            <a:r>
              <a:rPr lang="pt-BR" sz="1100" dirty="0"/>
              <a:t> paciente com confirmação de dengue por exame laboratorial do LACEN (Laboratório Central do Estado).</a:t>
            </a:r>
          </a:p>
          <a:p>
            <a:pPr algn="just"/>
            <a:r>
              <a:rPr lang="pt-BR" sz="1100" b="1" dirty="0"/>
              <a:t>-Caso Descartado:</a:t>
            </a:r>
            <a:r>
              <a:rPr lang="pt-BR" sz="1100" dirty="0"/>
              <a:t> paciente com caso descartado por exame laboratorial do LACEN ( Laboratório Central do Estado) ou por clínico epidemiológico. </a:t>
            </a:r>
          </a:p>
          <a:p>
            <a:pPr algn="just"/>
            <a:r>
              <a:rPr lang="pt-BR" sz="1100" b="1" dirty="0"/>
              <a:t>- Em análise: </a:t>
            </a:r>
            <a:r>
              <a:rPr lang="pt-BR" sz="1100" dirty="0"/>
              <a:t>aguardando resultado de exame laboratorial do LACEN (Laboratório Central do Estado). </a:t>
            </a:r>
            <a:endParaRPr lang="pt-BR" sz="1100" b="1" u="sng" dirty="0"/>
          </a:p>
          <a:p>
            <a:pPr algn="just"/>
            <a:r>
              <a:rPr lang="pt-BR" sz="1100" dirty="0"/>
              <a:t>  </a:t>
            </a:r>
          </a:p>
        </p:txBody>
      </p:sp>
      <p:pic>
        <p:nvPicPr>
          <p:cNvPr id="79" name="Picture 1" descr="F:\VIGILANCIA EM SAUDE - marca OK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0" y="90356"/>
            <a:ext cx="1857388" cy="90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CaixaDeTexto 79"/>
          <p:cNvSpPr txBox="1"/>
          <p:nvPr/>
        </p:nvSpPr>
        <p:spPr>
          <a:xfrm>
            <a:off x="9119460" y="6612259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2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284139" y="63545"/>
            <a:ext cx="4062728" cy="11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6076168" y="2204865"/>
            <a:ext cx="240109" cy="1809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141930" y="2319983"/>
            <a:ext cx="221479" cy="230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Elipse 9"/>
          <p:cNvSpPr/>
          <p:nvPr/>
        </p:nvSpPr>
        <p:spPr>
          <a:xfrm>
            <a:off x="7440789" y="3457051"/>
            <a:ext cx="269544" cy="268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Elipse 10"/>
          <p:cNvSpPr/>
          <p:nvPr/>
        </p:nvSpPr>
        <p:spPr>
          <a:xfrm>
            <a:off x="4346867" y="2641600"/>
            <a:ext cx="31651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Elipse 12"/>
          <p:cNvSpPr/>
          <p:nvPr/>
        </p:nvSpPr>
        <p:spPr>
          <a:xfrm>
            <a:off x="4715159" y="3998479"/>
            <a:ext cx="263807" cy="230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Elipse 5"/>
          <p:cNvSpPr/>
          <p:nvPr/>
        </p:nvSpPr>
        <p:spPr>
          <a:xfrm>
            <a:off x="5613400" y="4445000"/>
            <a:ext cx="248344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Elipse 13"/>
          <p:cNvSpPr/>
          <p:nvPr/>
        </p:nvSpPr>
        <p:spPr>
          <a:xfrm>
            <a:off x="6544982" y="3574145"/>
            <a:ext cx="200698" cy="1842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Elipse 14"/>
          <p:cNvSpPr/>
          <p:nvPr/>
        </p:nvSpPr>
        <p:spPr>
          <a:xfrm>
            <a:off x="6210300" y="4660900"/>
            <a:ext cx="228600" cy="17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Elipse 16"/>
          <p:cNvSpPr/>
          <p:nvPr/>
        </p:nvSpPr>
        <p:spPr>
          <a:xfrm>
            <a:off x="7040090" y="4284913"/>
            <a:ext cx="247876" cy="1876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72" y="2749001"/>
            <a:ext cx="19692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Elipse 18"/>
          <p:cNvSpPr/>
          <p:nvPr/>
        </p:nvSpPr>
        <p:spPr>
          <a:xfrm>
            <a:off x="6544982" y="3276600"/>
            <a:ext cx="200698" cy="180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5999860" y="2832398"/>
            <a:ext cx="240109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5709620" y="3732602"/>
            <a:ext cx="297560" cy="240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Elipse 22"/>
          <p:cNvSpPr/>
          <p:nvPr/>
        </p:nvSpPr>
        <p:spPr>
          <a:xfrm>
            <a:off x="7300762" y="2540346"/>
            <a:ext cx="254193" cy="234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Elipse 24"/>
          <p:cNvSpPr/>
          <p:nvPr/>
        </p:nvSpPr>
        <p:spPr>
          <a:xfrm>
            <a:off x="5416472" y="2250468"/>
            <a:ext cx="293148" cy="184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Elipse 25"/>
          <p:cNvSpPr/>
          <p:nvPr/>
        </p:nvSpPr>
        <p:spPr>
          <a:xfrm>
            <a:off x="5514936" y="5031611"/>
            <a:ext cx="19468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Elipse 26"/>
          <p:cNvSpPr/>
          <p:nvPr/>
        </p:nvSpPr>
        <p:spPr>
          <a:xfrm>
            <a:off x="6483781" y="4229312"/>
            <a:ext cx="222245" cy="13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7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745680" y="3852645"/>
            <a:ext cx="213920" cy="2014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745680" y="5676900"/>
            <a:ext cx="307206" cy="170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Elipse 29"/>
          <p:cNvSpPr/>
          <p:nvPr/>
        </p:nvSpPr>
        <p:spPr>
          <a:xfrm>
            <a:off x="6899283" y="3060998"/>
            <a:ext cx="277541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Elipse 30"/>
          <p:cNvSpPr/>
          <p:nvPr/>
        </p:nvSpPr>
        <p:spPr>
          <a:xfrm>
            <a:off x="4791377" y="2451086"/>
            <a:ext cx="27883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316277" y="1350455"/>
            <a:ext cx="228705" cy="186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Elipse 32"/>
          <p:cNvSpPr/>
          <p:nvPr/>
        </p:nvSpPr>
        <p:spPr>
          <a:xfrm>
            <a:off x="6959600" y="5031611"/>
            <a:ext cx="21722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4583832" y="3457051"/>
            <a:ext cx="207545" cy="26803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Elipse 39"/>
          <p:cNvSpPr/>
          <p:nvPr/>
        </p:nvSpPr>
        <p:spPr>
          <a:xfrm>
            <a:off x="6760325" y="2115653"/>
            <a:ext cx="277541" cy="29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5181600" y="3060998"/>
            <a:ext cx="194320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Elipse 41"/>
          <p:cNvSpPr/>
          <p:nvPr/>
        </p:nvSpPr>
        <p:spPr>
          <a:xfrm>
            <a:off x="6982818" y="4589522"/>
            <a:ext cx="281114" cy="182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Elipse 42"/>
          <p:cNvSpPr/>
          <p:nvPr/>
        </p:nvSpPr>
        <p:spPr>
          <a:xfrm>
            <a:off x="5375920" y="3725088"/>
            <a:ext cx="237480" cy="1916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36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Espaço Reservado para Conteúdo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42605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918701" y="18287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TOTAL: 2</a:t>
            </a:r>
          </a:p>
        </p:txBody>
      </p:sp>
      <p:pic>
        <p:nvPicPr>
          <p:cNvPr id="45" name="Picture 1" descr="F:\VIGILANCIA EM SAUDE - marca O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74588" y="114337"/>
            <a:ext cx="1594635" cy="7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ixaDeTexto 45"/>
          <p:cNvSpPr txBox="1"/>
          <p:nvPr/>
        </p:nvSpPr>
        <p:spPr>
          <a:xfrm>
            <a:off x="10574588" y="6234167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7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15371" y="19713"/>
            <a:ext cx="3447949" cy="9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5838</TotalTime>
  <Words>311</Words>
  <Application>Microsoft Office PowerPoint</Application>
  <PresentationFormat>Widescreen</PresentationFormat>
  <Paragraphs>154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Mari Rodrigues da Silva</dc:creator>
  <cp:lastModifiedBy>pcmaestro-04</cp:lastModifiedBy>
  <cp:revision>371</cp:revision>
  <cp:lastPrinted>2020-04-14T11:30:32Z</cp:lastPrinted>
  <dcterms:created xsi:type="dcterms:W3CDTF">2020-03-17T13:59:54Z</dcterms:created>
  <dcterms:modified xsi:type="dcterms:W3CDTF">2021-04-07T19:24:38Z</dcterms:modified>
</cp:coreProperties>
</file>