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5"/>
  </p:notesMasterIdLst>
  <p:handoutMasterIdLst>
    <p:handoutMasterId r:id="rId56"/>
  </p:handoutMasterIdLst>
  <p:sldIdLst>
    <p:sldId id="316" r:id="rId2"/>
    <p:sldId id="393" r:id="rId3"/>
    <p:sldId id="381" r:id="rId4"/>
    <p:sldId id="384" r:id="rId5"/>
    <p:sldId id="385" r:id="rId6"/>
    <p:sldId id="388" r:id="rId7"/>
    <p:sldId id="389" r:id="rId8"/>
    <p:sldId id="383" r:id="rId9"/>
    <p:sldId id="382" r:id="rId10"/>
    <p:sldId id="346" r:id="rId11"/>
    <p:sldId id="290" r:id="rId12"/>
    <p:sldId id="339" r:id="rId13"/>
    <p:sldId id="356" r:id="rId14"/>
    <p:sldId id="357" r:id="rId15"/>
    <p:sldId id="362" r:id="rId16"/>
    <p:sldId id="379" r:id="rId17"/>
    <p:sldId id="361" r:id="rId18"/>
    <p:sldId id="360" r:id="rId19"/>
    <p:sldId id="363" r:id="rId20"/>
    <p:sldId id="313" r:id="rId21"/>
    <p:sldId id="367" r:id="rId22"/>
    <p:sldId id="370" r:id="rId23"/>
    <p:sldId id="372" r:id="rId24"/>
    <p:sldId id="373" r:id="rId25"/>
    <p:sldId id="365" r:id="rId26"/>
    <p:sldId id="366" r:id="rId27"/>
    <p:sldId id="364" r:id="rId28"/>
    <p:sldId id="368" r:id="rId29"/>
    <p:sldId id="369" r:id="rId30"/>
    <p:sldId id="292" r:id="rId31"/>
    <p:sldId id="304" r:id="rId32"/>
    <p:sldId id="321" r:id="rId33"/>
    <p:sldId id="296" r:id="rId34"/>
    <p:sldId id="322" r:id="rId35"/>
    <p:sldId id="294" r:id="rId36"/>
    <p:sldId id="390" r:id="rId37"/>
    <p:sldId id="371" r:id="rId38"/>
    <p:sldId id="380" r:id="rId39"/>
    <p:sldId id="297" r:id="rId40"/>
    <p:sldId id="299" r:id="rId41"/>
    <p:sldId id="307" r:id="rId42"/>
    <p:sldId id="309" r:id="rId43"/>
    <p:sldId id="336" r:id="rId44"/>
    <p:sldId id="337" r:id="rId45"/>
    <p:sldId id="342" r:id="rId46"/>
    <p:sldId id="374" r:id="rId47"/>
    <p:sldId id="375" r:id="rId48"/>
    <p:sldId id="376" r:id="rId49"/>
    <p:sldId id="377" r:id="rId50"/>
    <p:sldId id="378" r:id="rId51"/>
    <p:sldId id="358" r:id="rId52"/>
    <p:sldId id="391" r:id="rId53"/>
    <p:sldId id="392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idado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054" autoAdjust="0"/>
    <p:restoredTop sz="94803" autoAdjust="0"/>
  </p:normalViewPr>
  <p:slideViewPr>
    <p:cSldViewPr>
      <p:cViewPr>
        <p:scale>
          <a:sx n="50" d="100"/>
          <a:sy n="50" d="100"/>
        </p:scale>
        <p:origin x="-147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8386-9A7C-4134-A6C1-68899906CACE}" type="datetimeFigureOut">
              <a:rPr lang="pt-BR" smtClean="0"/>
              <a:pPr/>
              <a:t>10/12/2015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A248-4081-4C19-8661-03BCC10F5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2F4720-57DD-4167-B41B-415660A953E0}" type="datetimeFigureOut">
              <a:rPr lang="pt-BR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DD412C-CFB5-44C8-AED7-2287E54FB4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D412C-CFB5-44C8-AED7-2287E54FB48C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65E7C-008C-4B80-9867-565DAA6801CF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29792-433A-4564-BF4F-913D32D1F29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23809-1AF5-4E65-BE80-C5CCB38C2DD4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5D4DF-F5E5-4386-9628-6088B7FD40C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29A49-E91D-4A7C-B157-83924A9A8D47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02E7-B609-4BA8-9E6C-52F6DA8C5B1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6EC89-FA10-4B68-998A-296AD0AF6DB5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23E99-C68B-413A-878F-3A19EA4E25A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101DA-97AB-4DC6-A32A-E6D20323FB70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D8AB7-E870-43CC-8E4A-7340FA1D339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F6B70-35CC-457D-9049-C39A521F5497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ED0D3-F2AF-4409-8C75-BFE7243F466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02BF5-10D0-4E27-95E2-D006520BA8A0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C1FA0-0A14-48E5-8306-588B77BA97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F58DF-17FA-4A53-BA73-09EAB4E0A1BA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89AD2-1AE3-45C1-BC4D-BE9368F8FDF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5E613-C22F-406B-84CB-C00756BAB50D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0F5FC-09A8-4E52-B48F-1C9FEDAE025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D768E-F790-4FF1-AFF5-F3B406DE4317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29A3B-72D5-4A8C-8467-F0973DCDB50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FF2EB-3815-4A07-BA3A-AD15C9303E20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44232-43D9-4D55-881F-3C39CD756BA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7B926D-50F8-48E0-8600-E11D654F88F3}" type="datetimeFigureOut">
              <a:rPr lang="pt-BR" smtClean="0"/>
              <a:pPr>
                <a:defRPr/>
              </a:pPr>
              <a:t>10/12/2015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87A9BB-599D-4EED-A41C-134247AE28E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2952328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 smtClean="0">
                <a:solidFill>
                  <a:srgbClr val="C00000"/>
                </a:solidFill>
              </a:rPr>
              <a:t>Centro Empresarial</a:t>
            </a:r>
            <a:br>
              <a:rPr lang="pt-BR" sz="6000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Inaugurado em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 12/12/2013</a:t>
            </a:r>
            <a:endParaRPr lang="pt-B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1442" name="AutoShape 2" descr="Exibindo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682" name="Picture 2" descr="http://franciscobeltrao.pr.gov.br/wp-content/uploads/2014/08/centrocem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567440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43608" y="980728"/>
            <a:ext cx="8100392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Foram </a:t>
            </a:r>
            <a:r>
              <a:rPr lang="pt-BR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34.423</a:t>
            </a:r>
            <a:r>
              <a:rPr lang="pt-BR" sz="4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atendimentos</a:t>
            </a:r>
            <a:r>
              <a:rPr lang="pt-B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realizados no Centro Empresarial</a:t>
            </a:r>
            <a:endParaRPr kumimoji="0" lang="pt-BR" sz="40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Sendo </a:t>
            </a:r>
            <a:r>
              <a:rPr lang="pt-BR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26.815</a:t>
            </a:r>
            <a:r>
              <a:rPr lang="pt-BR" sz="4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atendimentos à Microempreendedores e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7.608 </a:t>
            </a: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atendimentos a Micro e Pequenas Empresas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40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40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752" y="18864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Empresarial</a:t>
            </a:r>
            <a:endParaRPr lang="pt-BR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47664" y="260648"/>
            <a:ext cx="7128792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Conselho Municipal do Emprego e Relações do Trabalho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Comitê Gestor da Lei Geral;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Presidente Sr. João Machado.</a:t>
            </a:r>
            <a:endParaRPr kumimoji="0" lang="pt-BR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803" y="3068960"/>
            <a:ext cx="6984669" cy="34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m 2" descr="ce capa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3688" y="1556792"/>
            <a:ext cx="6912769" cy="460851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43608" y="476672"/>
            <a:ext cx="810039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Parceiros</a:t>
            </a:r>
            <a:endParaRPr kumimoji="0" lang="pt-BR" sz="44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100392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 Banco do Brasil, Caixa, </a:t>
            </a:r>
            <a:r>
              <a:rPr lang="pt-BR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Sicoob</a:t>
            </a: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Cresol, </a:t>
            </a:r>
            <a:r>
              <a:rPr lang="pt-BR" sz="3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SolCredi</a:t>
            </a:r>
            <a:r>
              <a:rPr lang="pt-B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Garanti Sudoeste e Fomento PR.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Café com Crédito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7" name="Espaço Reservado para Conteúdo 6" descr="3º Café com Crédito - 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47664" y="1844824"/>
            <a:ext cx="4821287" cy="2535845"/>
          </a:xfrm>
        </p:spPr>
      </p:pic>
      <p:pic>
        <p:nvPicPr>
          <p:cNvPr id="5" name="Imagem 4" descr="3º Café com Crédito - 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475989" y="3861048"/>
            <a:ext cx="4668011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956376" cy="11430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Banco do Brasil, Caixa, </a:t>
            </a:r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Sicoob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Cresol, </a:t>
            </a:r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SolCredi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Garanti Sudoeste e Fomento PR.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Ação: Café com Crédito</a:t>
            </a:r>
            <a:endParaRPr lang="pt-BR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Espaço Reservado para Conteúdo 3" descr="Café com Crédito 21-05 - 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80807" y="3283527"/>
            <a:ext cx="4763193" cy="3574473"/>
          </a:xfrm>
        </p:spPr>
      </p:pic>
      <p:pic>
        <p:nvPicPr>
          <p:cNvPr id="5" name="Imagem 4" descr="Café com Crédito 21-05 - 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1628800"/>
            <a:ext cx="4176464" cy="3083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67128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SEBRAE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 2ª Feira do MEI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20150410_17524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411760" y="1340768"/>
            <a:ext cx="5109319" cy="383198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7" y="4221088"/>
            <a:ext cx="7668343" cy="22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23728" y="11663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SEBRAE/ACEFB</a:t>
            </a:r>
            <a:b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 3ª Feira do MEI</a:t>
            </a:r>
            <a:endParaRPr lang="pt-BR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7" y="1052735"/>
            <a:ext cx="5616625" cy="27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02049" y="3807291"/>
            <a:ext cx="6041951" cy="305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SEBRAE/ACEFB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Feiras e Exposições de </a:t>
            </a:r>
            <a:r>
              <a:rPr lang="pt-B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MEIs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7" name="Espaço Reservado para Conteúdo 3" descr="Feira Artesanato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340768"/>
            <a:ext cx="4572000" cy="3240360"/>
          </a:xfrm>
        </p:spPr>
      </p:pic>
      <p:pic>
        <p:nvPicPr>
          <p:cNvPr id="5" name="Imagem 4" descr="Participação MEIs no RPC na Praç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3640127"/>
            <a:ext cx="4860032" cy="321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Departamento De Cultura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Exposições de </a:t>
            </a:r>
            <a:r>
              <a:rPr lang="pt-B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MEIs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 parques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13" name="Espaço Reservado para Conteúdo 9" descr="Feira Artesanato 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691680" y="3800196"/>
            <a:ext cx="5436096" cy="3057804"/>
          </a:xfrm>
        </p:spPr>
      </p:pic>
      <p:pic>
        <p:nvPicPr>
          <p:cNvPr id="11" name="Imagem 10" descr="Feira Artesanato 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79460" y="1340769"/>
            <a:ext cx="486454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SEBRAE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Ações: Palestras, Oficinas, Consultorias...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" name="Espaço Reservado para Conteúdo 4" descr="Parceria Sebrae Oficina SEI 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47664" y="1340768"/>
            <a:ext cx="4800534" cy="36004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00128" y="4077072"/>
            <a:ext cx="494387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fbcdn-sphotos-e-a.akamaihd.net/hphotos-ak-xpa1/t31.0-8/12238198_787027238073084_9021082021435421944_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8982" y="1988840"/>
            <a:ext cx="4027114" cy="275271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580112" y="1772816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n-lt"/>
              </a:rPr>
              <a:t>* Agente destaque pelo contrato 1000 - </a:t>
            </a:r>
            <a:r>
              <a:rPr lang="pt-BR" sz="3200" dirty="0" err="1" smtClean="0">
                <a:latin typeface="+mn-lt"/>
              </a:rPr>
              <a:t>Itacir</a:t>
            </a:r>
            <a:r>
              <a:rPr lang="pt-BR" sz="3200" dirty="0" smtClean="0">
                <a:latin typeface="+mn-lt"/>
              </a:rPr>
              <a:t> Camilo </a:t>
            </a:r>
            <a:r>
              <a:rPr lang="pt-BR" sz="3200" dirty="0" err="1" smtClean="0">
                <a:latin typeface="+mn-lt"/>
              </a:rPr>
              <a:t>Rovaris</a:t>
            </a:r>
            <a:r>
              <a:rPr lang="pt-BR" sz="3200" dirty="0" smtClean="0">
                <a:latin typeface="+mn-lt"/>
              </a:rPr>
              <a:t> </a:t>
            </a:r>
            <a:endParaRPr lang="pt-BR" sz="3200" dirty="0">
              <a:latin typeface="+mn-lt"/>
            </a:endParaRPr>
          </a:p>
        </p:txBody>
      </p:sp>
      <p:pic>
        <p:nvPicPr>
          <p:cNvPr id="1028" name="Picture 4" descr="https://scontent-gru1-1.xx.fbcdn.net/hphotos-xft1/v/t1.0-9/12241737_903044576416061_3057427226662522340_n.jpg?oh=6f3d8661efc6f3ed30b4a9984fa8adab&amp;oe=56F2446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00343" y="3573016"/>
            <a:ext cx="3743657" cy="3284984"/>
          </a:xfrm>
          <a:prstGeom prst="rect">
            <a:avLst/>
          </a:prstGeom>
          <a:noFill/>
        </p:spPr>
      </p:pic>
      <p:pic>
        <p:nvPicPr>
          <p:cNvPr id="1030" name="Picture 6" descr="https://fbcdn-sphotos-c-a.akamaihd.net/hphotos-ak-xfa1/v/t1.0-9/11535880_726928884082920_4435423407054537893_n.jpg?oh=3b4a215a7638c06a39c4a6dc0fced437&amp;oe=56DD3EAE&amp;__gda__=1457146776_a811866a11363db7a71447aa1c28ca4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260648"/>
            <a:ext cx="1262870" cy="129525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619672" y="332656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Estadual dos Agentes de Crédito da Fomento Paraná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332656"/>
            <a:ext cx="7668344" cy="15841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SEBRAE/SINCOBEL</a:t>
            </a:r>
          </a:p>
          <a:p>
            <a:pPr algn="ctr">
              <a:buNone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</a:t>
            </a: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da Associação do Turismo Rural Caminhos do Marrecas</a:t>
            </a:r>
            <a:r>
              <a:rPr lang="pt-BR" dirty="0" smtClean="0">
                <a:solidFill>
                  <a:srgbClr val="0070C0"/>
                </a:solidFill>
              </a:rPr>
              <a:t>;</a:t>
            </a:r>
          </a:p>
          <a:p>
            <a:pPr algn="ctr">
              <a:buFont typeface="Wingdings" pitchFamily="2" charset="2"/>
              <a:buNone/>
            </a:pPr>
            <a:endParaRPr lang="pt-BR" dirty="0" smtClean="0"/>
          </a:p>
          <a:p>
            <a:pPr algn="ctr">
              <a:buFont typeface="Wingdings" pitchFamily="2" charset="2"/>
              <a:buNone/>
            </a:pPr>
            <a:endParaRPr lang="pt-BR" dirty="0" smtClean="0"/>
          </a:p>
        </p:txBody>
      </p:sp>
      <p:pic>
        <p:nvPicPr>
          <p:cNvPr id="5" name="Picture 2" descr="C:\Users\Centro Empresarial\Pictures\Centro Empresarial\fotos 24-04-14\DSC0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04864"/>
            <a:ext cx="55006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0"/>
            <a:ext cx="729349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SEBRAE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Compre do Pequeno Negócio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" name="Imagem 4" descr="Compre do Pequeno Negócio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3800196"/>
            <a:ext cx="5436096" cy="3057804"/>
          </a:xfrm>
          <a:prstGeom prst="rect">
            <a:avLst/>
          </a:prstGeom>
        </p:spPr>
      </p:pic>
      <p:pic>
        <p:nvPicPr>
          <p:cNvPr id="9" name="Espaço Reservado para Conteúdo 3" descr="Compre do Pequeno Negócio 3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703320" y="1196752"/>
            <a:ext cx="5440680" cy="3063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 SEBRAE/SENAC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Criação Grupo Associativo dos “</a:t>
            </a:r>
            <a:r>
              <a:rPr lang="pt-BR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Bolacheiros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860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412776"/>
            <a:ext cx="5580112" cy="272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3951754"/>
            <a:ext cx="5364088" cy="290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83152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 SENAC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Ações: Cursos de Oratória e Operador de Computador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IMG_763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419872" y="3641412"/>
            <a:ext cx="5724128" cy="3216588"/>
          </a:xfrm>
          <a:prstGeom prst="rect">
            <a:avLst/>
          </a:prstGeom>
        </p:spPr>
      </p:pic>
      <p:pic>
        <p:nvPicPr>
          <p:cNvPr id="5" name="Imagem 4" descr="20141209_20024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03648" y="1484784"/>
            <a:ext cx="4716016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0"/>
            <a:ext cx="729349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 SENAC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Curso para Taxistas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" name="Imagem 4" descr="DSC013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1196752"/>
            <a:ext cx="4427984" cy="3320988"/>
          </a:xfrm>
          <a:prstGeom prst="rect">
            <a:avLst/>
          </a:prstGeom>
        </p:spPr>
      </p:pic>
      <p:pic>
        <p:nvPicPr>
          <p:cNvPr id="7" name="Imagem 6" descr="IMG_76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32548" y="3717032"/>
            <a:ext cx="471145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 ACEFB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Criação do Núcleo do MEI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Criação Núcleo MEIs - ACEFB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51894" y="2276872"/>
            <a:ext cx="6843184" cy="3849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 ACEFB/NUCAD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Consultoria e orientação jurídica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412776"/>
            <a:ext cx="4609407" cy="345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18091" y="4149080"/>
            <a:ext cx="462590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Correios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Palestra Exporta Fácil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340768"/>
            <a:ext cx="5040560" cy="33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936714"/>
            <a:ext cx="4932040" cy="29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SINCOBEL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Ação: Palestra Legislação do MEI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516284" y="3690851"/>
            <a:ext cx="5627716" cy="31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7" y="1196752"/>
            <a:ext cx="537659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SINDIMADMOV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1728192"/>
          </a:xfrm>
        </p:spPr>
        <p:txBody>
          <a:bodyPr/>
          <a:lstStyle/>
          <a:p>
            <a:pPr lvl="0" algn="just">
              <a:buFontTx/>
              <a:buChar char="-"/>
              <a:defRPr/>
            </a:pPr>
            <a:r>
              <a:rPr lang="pt-BR" dirty="0" smtClean="0"/>
              <a:t>Parceria em palestras, capacitação e orientação aos empresários do setor das industrias da madeira e moveleiro;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2852936"/>
            <a:ext cx="648004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39752" y="3326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1484784"/>
            <a:ext cx="7740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R$ 7.634.958,22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mais de sete milhões e meio de Reais aplicados;</a:t>
            </a: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Retorno de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R$ 5.830.142,79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Sobras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R$ 917.995,54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6.923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pessoas beneficiadas;</a:t>
            </a: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Inadimplência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2,1%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1475656" y="188640"/>
            <a:ext cx="7488832" cy="1368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buNone/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APL do Alumínio</a:t>
            </a:r>
            <a:endParaRPr lang="pt-B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/>
              <a:t>Capacitação para certificação do INMETRO em parceria com  SEBRAE e SENAI.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franciscobeltrao.pr.gov.br/wp-content/uploads/2014/07/Foto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484784"/>
            <a:ext cx="4353381" cy="264882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34408" y="3983854"/>
            <a:ext cx="5109592" cy="287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332656"/>
            <a:ext cx="774035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SINVESPAR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664" y="98072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pt-BR" sz="2800" dirty="0" smtClean="0"/>
              <a:t>Capacitação das mulheres de Nova Concórdia – Confecção, juntamente com SENAI.</a:t>
            </a:r>
          </a:p>
        </p:txBody>
      </p:sp>
      <p:pic>
        <p:nvPicPr>
          <p:cNvPr id="6" name="Imagem 5" descr="Nova Concordia-Mulher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2636912"/>
            <a:ext cx="6872300" cy="386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5656" y="260648"/>
            <a:ext cx="7668344" cy="2016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</a:t>
            </a:r>
            <a:r>
              <a:rPr lang="pt-BR" sz="3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Junta Comercial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>
                <a:latin typeface="+mn-lt"/>
              </a:rPr>
              <a:t>Auxílio no planejamento estratégico do Centro Empresarial;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Implantação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REDESIM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3200" baseline="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m 2" descr="20141113_162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92081" y="3969061"/>
            <a:ext cx="3851920" cy="2888939"/>
          </a:xfrm>
          <a:prstGeom prst="rect">
            <a:avLst/>
          </a:prstGeom>
        </p:spPr>
      </p:pic>
      <p:pic>
        <p:nvPicPr>
          <p:cNvPr id="5" name="Imagem 4" descr="20141113_1621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2204864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75656" y="188640"/>
            <a:ext cx="7668344" cy="16561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U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NIOESTE</a:t>
            </a:r>
            <a:endParaRPr kumimoji="0" lang="pt-BR" sz="1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pt-BR" sz="3100" dirty="0" smtClean="0">
                <a:latin typeface="+mn-lt"/>
              </a:rPr>
              <a:t>Projeto: Gestão Estratégica para o 1º Emprego em Francisco Beltrão, </a:t>
            </a:r>
            <a:r>
              <a:rPr lang="pt-B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310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jovens inscritos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31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Imagem 4" descr="20141204_1536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1916832"/>
            <a:ext cx="3872095" cy="2759160"/>
          </a:xfrm>
          <a:prstGeom prst="rect">
            <a:avLst/>
          </a:prstGeom>
        </p:spPr>
      </p:pic>
      <p:pic>
        <p:nvPicPr>
          <p:cNvPr id="8" name="Imagem 7" descr="DSC015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40198" y="4437112"/>
            <a:ext cx="430380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5656" y="260649"/>
            <a:ext cx="72728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Parceiro: UNIOESTE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pt-BR" sz="2800" dirty="0" smtClean="0">
                <a:latin typeface="+mn-lt"/>
              </a:rPr>
              <a:t>Programa Bom Negócio Paraná: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800" dirty="0" smtClean="0">
                <a:solidFill>
                  <a:srgbClr val="C00000"/>
                </a:solidFill>
                <a:latin typeface="+mn-lt"/>
              </a:rPr>
              <a:t>16</a:t>
            </a:r>
            <a:r>
              <a:rPr lang="pt-BR" sz="2800" dirty="0" smtClean="0">
                <a:latin typeface="+mn-lt"/>
              </a:rPr>
              <a:t> turmas , </a:t>
            </a:r>
            <a:r>
              <a:rPr lang="pt-BR" sz="2800" dirty="0" smtClean="0">
                <a:solidFill>
                  <a:srgbClr val="C00000"/>
                </a:solidFill>
                <a:latin typeface="+mn-lt"/>
              </a:rPr>
              <a:t>555</a:t>
            </a:r>
            <a:r>
              <a:rPr lang="pt-BR" sz="2800" dirty="0" smtClean="0">
                <a:latin typeface="+mn-lt"/>
              </a:rPr>
              <a:t> participantes;</a:t>
            </a:r>
            <a:endParaRPr lang="pt-BR" sz="2800" dirty="0" smtClean="0">
              <a:solidFill>
                <a:srgbClr val="FF0000"/>
              </a:solidFill>
              <a:latin typeface="+mn-lt"/>
            </a:endParaRPr>
          </a:p>
          <a:p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m 4" descr="20140317_1925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403648" y="1916832"/>
            <a:ext cx="4716016" cy="3060340"/>
          </a:xfrm>
          <a:prstGeom prst="rect">
            <a:avLst/>
          </a:prstGeom>
        </p:spPr>
      </p:pic>
      <p:pic>
        <p:nvPicPr>
          <p:cNvPr id="6" name="Imagem 5" descr="IMG_76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4289778"/>
            <a:ext cx="4572000" cy="256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0"/>
            <a:ext cx="7740352" cy="22768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Parceiro: </a:t>
            </a:r>
            <a:r>
              <a:rPr lang="pt-BR" sz="3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UNIPAR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noProof="0" dirty="0" smtClean="0">
                <a:latin typeface="+mn-lt"/>
              </a:rPr>
              <a:t>Participação na organização e planejamento das ações do CITFBE;</a:t>
            </a:r>
            <a:endParaRPr lang="pt-BR" sz="28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>
                <a:latin typeface="+mn-lt"/>
              </a:rPr>
              <a:t>Projeto CIAPE: </a:t>
            </a:r>
            <a:r>
              <a:rPr lang="pt-BR" sz="2800" dirty="0" err="1" smtClean="0">
                <a:latin typeface="+mn-lt"/>
              </a:rPr>
              <a:t>acessoria</a:t>
            </a:r>
            <a:r>
              <a:rPr lang="pt-BR" sz="2800" dirty="0" smtClean="0">
                <a:latin typeface="+mn-lt"/>
              </a:rPr>
              <a:t> de custos, marketing, gestão do tempo, ...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204864"/>
            <a:ext cx="5188733" cy="314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s://scontent-gru1-1.xx.fbcdn.net/hphotos-xfa1/v/t1.0-9/11760185_116149232060889_4347809138285328299_n.jpg?oh=c348d5cd79ad1f118f31c95c48bc671e&amp;oe=56BCB2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8015" y="4293096"/>
            <a:ext cx="502598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75656" y="274638"/>
            <a:ext cx="7211144" cy="149817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Parceiro: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Unipar</a:t>
            </a:r>
            <a:endParaRPr lang="pt-BR" sz="3600" b="1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</a:t>
            </a:r>
            <a:r>
              <a:rPr kumimoji="0" lang="pt-BR" sz="36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do Administrador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610" name="Picture 2" descr="https://fbcdn-sphotos-c-a.akamaihd.net/hphotos-ak-xtf1/v/t1.0-9/11659331_741433549336770_2380537259360376909_n.jpg?oh=e14a4d964772274a1e9cc492cae444b3&amp;oe=56E05448&amp;__gda__=1459219475_c6c5b0a08f0584c99d98c589e7e7b94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1268760"/>
            <a:ext cx="4788024" cy="2693264"/>
          </a:xfrm>
          <a:prstGeom prst="rect">
            <a:avLst/>
          </a:prstGeom>
          <a:noFill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 t="23016"/>
          <a:stretch>
            <a:fillRect/>
          </a:stretch>
        </p:blipFill>
        <p:spPr bwMode="auto">
          <a:xfrm>
            <a:off x="2267744" y="4149080"/>
            <a:ext cx="527821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Grupo Pedala Beltrão/</a:t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Rural</a:t>
            </a:r>
            <a:r>
              <a:rPr lang="pt-B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pt-BR" sz="2000" dirty="0" smtClean="0">
                <a:solidFill>
                  <a:schemeClr val="tx1"/>
                </a:solidFill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980728"/>
            <a:ext cx="7282056" cy="48006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2º e 3º </a:t>
            </a:r>
            <a:r>
              <a:rPr lang="pt-BR" dirty="0" err="1" smtClean="0"/>
              <a:t>Cicloturismo</a:t>
            </a:r>
            <a:endParaRPr lang="pt-BR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556792"/>
            <a:ext cx="5364088" cy="336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4210807"/>
            <a:ext cx="4644008" cy="26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0"/>
            <a:ext cx="7740352" cy="2636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Parceiro: EMATER/Turismo Rural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>
                <a:latin typeface="+mn-lt"/>
              </a:rPr>
              <a:t>Parceria na organização da 2ª e 3º Caminhada na Natureza;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>
                <a:latin typeface="+mn-lt"/>
              </a:rPr>
              <a:t>Participação no Conselho Mun. do Turismo.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1110" y="2708920"/>
            <a:ext cx="673878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0"/>
            <a:ext cx="7740352" cy="342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Parceiro: UTFPR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noProof="0" dirty="0" smtClean="0">
                <a:latin typeface="+mn-lt"/>
              </a:rPr>
              <a:t>Participação na organização e planejamento das ações do CITFBE;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</a:pPr>
            <a:r>
              <a:rPr lang="pt-BR" sz="2800" dirty="0" smtClean="0">
                <a:latin typeface="+mn-lt"/>
              </a:rPr>
              <a:t>Interação com Empresas através do programa: </a:t>
            </a:r>
            <a:r>
              <a:rPr lang="pt-BR" sz="2800" i="1" dirty="0" smtClean="0">
                <a:latin typeface="+mn-lt"/>
              </a:rPr>
              <a:t>Desenvolvimento da Indústria Utilizando Fundos do Governo através da parceria com a Universidade Federal</a:t>
            </a:r>
            <a:r>
              <a:rPr lang="pt-BR" sz="2800" dirty="0" smtClean="0">
                <a:latin typeface="+mn-lt"/>
              </a:rPr>
              <a:t>.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</a:pPr>
            <a:endParaRPr lang="pt-BR" sz="2800" dirty="0" smtClean="0">
              <a:latin typeface="+mn-l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</a:pPr>
            <a:endParaRPr lang="pt-BR" sz="3200" dirty="0" smtClean="0">
              <a:latin typeface="+mn-l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m 2" descr="DSC014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3284984"/>
            <a:ext cx="576064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9752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1484784"/>
            <a:ext cx="77403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250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empresas geram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de 3 empregos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empresas geram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de 5 empregos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>
              <a:buFontTx/>
              <a:buChar char="-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empresas geram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de 10 empregos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>
              <a:buFontTx/>
              <a:buChar char="-"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Apenas 3% das 1.000 empresas beneficiadas encerraram suas atividades.</a:t>
            </a:r>
          </a:p>
          <a:p>
            <a:pPr>
              <a:buFontTx/>
              <a:buChar char="-"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-"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9752" y="3326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03648" y="0"/>
            <a:ext cx="7740352" cy="2636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3º Subgrupamento de Bombeiros Independente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2800" dirty="0" smtClean="0">
                <a:latin typeface="+mn-lt"/>
              </a:rPr>
              <a:t>Atendimento no Centro Empresarial agilizando a emissão dos Certificados de Vistoria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3" name="Imagem 2" descr="Foto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2564904"/>
            <a:ext cx="5363410" cy="402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332656"/>
            <a:ext cx="7740352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Parceiros: SENAR/</a:t>
            </a:r>
            <a:r>
              <a:rPr lang="pt-B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Emater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noProof="0" dirty="0" smtClean="0">
                <a:latin typeface="+mn-lt"/>
              </a:rPr>
              <a:t>Curso de jardinagem para os integrantes do Turismo Rural.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6112147" cy="37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332656"/>
            <a:ext cx="7740352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Parceiros: SESI/SENAI – Sistema FIEP</a:t>
            </a:r>
            <a:endParaRPr kumimoji="0" lang="pt-BR" sz="32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Laboratório Eletroeletrônica - UPMO;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m 2" descr="DSC053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8077" y="2132856"/>
            <a:ext cx="3875922" cy="2906942"/>
          </a:xfrm>
          <a:prstGeom prst="rect">
            <a:avLst/>
          </a:prstGeom>
        </p:spPr>
      </p:pic>
      <p:pic>
        <p:nvPicPr>
          <p:cNvPr id="5" name="Imagem 4" descr="DSC053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3573016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260648"/>
            <a:ext cx="7740352" cy="1340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SESI/SENAI – Sistema FIEP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Laboratório de Construção Civil - UPMO;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3200" dirty="0" smtClean="0">
              <a:solidFill>
                <a:srgbClr val="FF0000"/>
              </a:solidFill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4124333" cy="3093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41" y="3761656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648" y="188640"/>
            <a:ext cx="7740352" cy="18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SESI/SENAI – Sistema FIEP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Laboratório de Mecânica de Automóveis - parceria com  SINDIREPA - UPMO;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rosevete3184\Documents\Apresentação SESI SENAI\CTA\oficina 1 image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34339"/>
            <a:ext cx="4032388" cy="3023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sevete3184\Documents\Apresentação SESI SENAI\CTA\equipamento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27" y="2060848"/>
            <a:ext cx="4241273" cy="2826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03648" y="188640"/>
            <a:ext cx="774035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Parceiros: SESI/SENAI – Sistema FIEP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pt-BR" sz="3200" dirty="0" smtClean="0">
                <a:latin typeface="+mn-lt"/>
              </a:rPr>
              <a:t>Laboratório de Desenho e Metrologia - UPMO;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lang="pt-BR" sz="32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4640064" cy="34800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2160" y="2852937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Inauguração do CITFBE (Centro de</a:t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Inovação e Tecnologia de </a:t>
            </a:r>
            <a:r>
              <a:rPr lang="pt-B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Fco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Beltrão)</a:t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2015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88066" name="Picture 2" descr="H:\fotos citfbe\inauguraçã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1763688" y="1916832"/>
            <a:ext cx="67906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93496" cy="1143000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CITFBE – Evento Google IO</a:t>
            </a:r>
            <a:b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3419872" y="3501008"/>
            <a:ext cx="5581996" cy="31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052736"/>
            <a:ext cx="5227625" cy="29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CITFBE – Evento </a:t>
            </a:r>
            <a:endParaRPr lang="pt-BR" dirty="0"/>
          </a:p>
        </p:txBody>
      </p:sp>
      <p:pic>
        <p:nvPicPr>
          <p:cNvPr id="90114" name="Picture 2" descr="https://scontent-gru1-1.xx.fbcdn.net/hphotos-xpt1/v/t1.0-9/10407442_756356484511143_1839893540892766255_n.jpg?oh=f582996edcac6cb3dbfa19a9439ce31e&amp;oe=56C32C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286249"/>
            <a:ext cx="4572000" cy="2571751"/>
          </a:xfrm>
          <a:prstGeom prst="rect">
            <a:avLst/>
          </a:prstGeom>
          <a:noFill/>
        </p:spPr>
      </p:pic>
      <p:pic>
        <p:nvPicPr>
          <p:cNvPr id="90118" name="Picture 6" descr="http://www.jornaldebeltrao.com.br/Arquivos/noticias/236995/arenatechorganizaaaocmy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340768"/>
            <a:ext cx="4315086" cy="288032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0"/>
            <a:ext cx="225671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0"/>
            <a:ext cx="225671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CITFBE – Evento </a:t>
            </a:r>
            <a:endParaRPr lang="pt-BR" dirty="0"/>
          </a:p>
        </p:txBody>
      </p:sp>
      <p:pic>
        <p:nvPicPr>
          <p:cNvPr id="4" name="Picture 4" descr="https://scontent-gru1-1.xx.fbcdn.net/hphotos-xap1/v/t1.0-9/12107261_900334373382975_7542930002169876773_n.jpg?oh=bef0a2c0f6bef4ebf6661d234e1e3b39&amp;oe=56BDB0D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3707904" y="3717032"/>
            <a:ext cx="5237844" cy="2946287"/>
          </a:xfrm>
          <a:prstGeom prst="rect">
            <a:avLst/>
          </a:prstGeom>
          <a:noFill/>
        </p:spPr>
      </p:pic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75656" y="1412776"/>
            <a:ext cx="4604004" cy="258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47664" y="1268760"/>
            <a:ext cx="77403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Dos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2.315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MEIs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97%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foram formalizados no Centro Empresarial.</a:t>
            </a:r>
          </a:p>
          <a:p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- 50% dos Projetos Contratados foram para Microempreendedores;</a:t>
            </a:r>
          </a:p>
          <a:p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- 50% para Pequenas e Médias Empresas.</a:t>
            </a:r>
          </a:p>
          <a:p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9752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39752" y="3326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0"/>
            <a:ext cx="225671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CITFBE – Evento </a:t>
            </a:r>
            <a:endParaRPr lang="pt-BR" dirty="0"/>
          </a:p>
        </p:txBody>
      </p:sp>
      <p:pic>
        <p:nvPicPr>
          <p:cNvPr id="93186" name="Picture 2" descr="https://fbcdn-sphotos-e-a.akamaihd.net/hphotos-ak-xpf1/v/t1.0-9/12063604_756356574511134_729042873933454696_n.jpg?oh=81b1489fa0974b586d2ee4f4ef69334b&amp;oe=5688C48C&amp;__gda__=1456189005_8a3868eee4aeca6323c8b154dbc549e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340768"/>
            <a:ext cx="4864539" cy="2736304"/>
          </a:xfrm>
          <a:prstGeom prst="rect">
            <a:avLst/>
          </a:prstGeom>
          <a:noFill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00130" y="4077072"/>
            <a:ext cx="4943869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Assinatura de Convenio de Cooperação com o Município de Campo </a:t>
            </a:r>
            <a:r>
              <a:rPr lang="pt-B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Erê</a:t>
            </a:r>
            <a:endParaRPr lang="pt-BR" sz="3200" dirty="0"/>
          </a:p>
        </p:txBody>
      </p:sp>
      <p:pic>
        <p:nvPicPr>
          <p:cNvPr id="7" name="Espaço Reservado para Conteúdo 3" descr="Assinatura Convênio Campo Erê 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26414" y="1340768"/>
            <a:ext cx="4117586" cy="264457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4001683"/>
            <a:ext cx="3744416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Visitas de outros 16 municípios do Paraná, para conhecer os projetos do Centro Empresarial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23049">
            <a:off x="5343874" y="2123474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92352">
            <a:off x="1581989" y="4498213"/>
            <a:ext cx="3658109" cy="20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user\Pictures\Centro Empresarial\2015\Visitas 11-02-2015\20150211_1559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67080">
            <a:off x="1835696" y="1916832"/>
            <a:ext cx="3360373" cy="252028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335720">
            <a:off x="5586421" y="4511294"/>
            <a:ext cx="3152369" cy="21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1263" y="4221088"/>
            <a:ext cx="412273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anos consecutivos Destaque no Paraná e este ano Destaque Empreendedorismo do Jornal de Beltrão 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1988840"/>
            <a:ext cx="43218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83768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11967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Empresário: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Eloi Bortolini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088232" cy="24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4427537" cy="241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1916832"/>
            <a:ext cx="3851473" cy="25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75656" y="4797152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Abertura e reconstrução da empresa após um incêndio.</a:t>
            </a:r>
            <a:endParaRPr lang="pt-B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83768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11967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Empresária: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Marlei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Rosset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Helmann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1700808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De uma loja na sala de sua casa para uma loja de 150m² </a:t>
            </a:r>
            <a:endParaRPr lang="pt-BR" sz="2800" dirty="0">
              <a:latin typeface="+mn-lt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503" y="4064075"/>
            <a:ext cx="4067497" cy="27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 descr="https://scontent-gru1-1.xx.fbcdn.net/hphotos-xap1/v/t1.0-9/11061172_724267827704718_7640481006557821508_n.jpg?oh=8f95cfba21ae2c8ce45f42f8c35125a9&amp;oe=56AFC77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2636912"/>
            <a:ext cx="4287855" cy="257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3648" y="10527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endParaRPr lang="pt-BR" sz="3200" dirty="0"/>
          </a:p>
        </p:txBody>
      </p:sp>
      <p:pic>
        <p:nvPicPr>
          <p:cNvPr id="4098" name="Picture 2" descr="C:\Users\user\Downloads\IMG-20151124-WA0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556792"/>
            <a:ext cx="4352484" cy="244827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948264" y="34290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</a:t>
            </a:r>
            <a:endParaRPr lang="pt-BR" sz="2800" dirty="0"/>
          </a:p>
        </p:txBody>
      </p:sp>
      <p:pic>
        <p:nvPicPr>
          <p:cNvPr id="4099" name="Picture 3" descr="C:\Users\user\Downloads\IMG-20151124-WA00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4043222"/>
            <a:ext cx="5004048" cy="281477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084168" y="1340768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Empresária: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Marize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Nascimento de Carvalho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Petry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https://fbcdn-sphotos-e-a.akamaihd.net/hphotos-ak-xta1/v/t1.0-9/12112049_621485751288205_2197716024412300974_n.jpg?oh=336d2bbe3714b5632dfa874d11b501d4&amp;oe=56E1B572&amp;__gda__=1457223163_983af9e511a6b5adf20b927b26e27f8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4149080"/>
            <a:ext cx="2100113" cy="2348880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411760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 do Empreendedor</a:t>
            </a:r>
          </a:p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1.000 Projetos Contratados</a:t>
            </a:r>
            <a:endParaRPr lang="pt-B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resentação - Slid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9752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Empresarial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908720"/>
            <a:ext cx="74888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Tx/>
              <a:buChar char="-"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Taxa de sobrevivência de empresas em nosso município é de 81% - 2º lugar no Paraná;</a:t>
            </a:r>
          </a:p>
          <a:p>
            <a:pPr>
              <a:buFontTx/>
              <a:buChar char="-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Índice de mortalidade apenas 19%;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75656" y="3645024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O resultado positivo conquistado se dá às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91 ações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realizadas dentro do Centro Empresarial em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</TotalTime>
  <Words>726</Words>
  <Application>Microsoft Office PowerPoint</Application>
  <PresentationFormat>Apresentação na tela (4:3)</PresentationFormat>
  <Paragraphs>143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Centro Empresarial Inaugurado em  12/12/2013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Parceiros:  Banco do Brasil, Caixa, Sicredi, Sicoob, Cresol, SolCredi, Garanti Sudoeste e Fomento PR. Ação: Café com Crédito </vt:lpstr>
      <vt:lpstr>Parceiros: Banco do Brasil, Caixa, Sicredi, Sicoob, Cresol, SolCredi, Garanti Sudoeste e Fomento PR.  Ação: Café com Crédito</vt:lpstr>
      <vt:lpstr>Parceiro: SEBRAE Ação:  2ª Feira do MEI</vt:lpstr>
      <vt:lpstr>Slide 16</vt:lpstr>
      <vt:lpstr>Parceiro: SEBRAE/ACEFB Ação: Feiras e Exposições de MEIs</vt:lpstr>
      <vt:lpstr>Parceiro: Departamento De Cultura Ação: Exposições de MEIs nos parques</vt:lpstr>
      <vt:lpstr>Parceiro: SEBRAE Ações: Palestras, Oficinas, Consultorias...</vt:lpstr>
      <vt:lpstr>Slide 20</vt:lpstr>
      <vt:lpstr>Parceiro: SEBRAE Ação: Compre do Pequeno Negócio</vt:lpstr>
      <vt:lpstr>Parceiros:  SEBRAE/SENAC Ação: Criação Grupo Associativo dos “Bolacheiros” </vt:lpstr>
      <vt:lpstr>Parceiro:  SENAC Ações: Cursos de Oratória e Operador de Computador</vt:lpstr>
      <vt:lpstr>Parceiro:  SENAC Ação: Curso para Taxistas</vt:lpstr>
      <vt:lpstr>Parceiro:  ACEFB Ação: Criação do Núcleo do MEI</vt:lpstr>
      <vt:lpstr>Parceiros:  ACEFB/NUCAD Ação: Consultoria e orientação jurídica</vt:lpstr>
      <vt:lpstr>Parceiro: Correios Ação: Palestra Exporta Fácil</vt:lpstr>
      <vt:lpstr>Parceiro: SINCOBEL Ação: Palestra Legislação do MEI</vt:lpstr>
      <vt:lpstr>Parceiro: SINDIMADMOV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Parceiros: Grupo Pedala Beltrão/ Turismo Rural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Inauguração do CITFBE (Centro de Inovação e Tecnologia de Fco Beltrão) Agosto 2015 </vt:lpstr>
      <vt:lpstr>CITFBE – Evento Google IO </vt:lpstr>
      <vt:lpstr>CITFBE – Evento </vt:lpstr>
      <vt:lpstr>CITFBE – Evento </vt:lpstr>
      <vt:lpstr>CITFBE – Evento </vt:lpstr>
      <vt:lpstr>Assinatura de Convenio de Cooperação com o Município de Campo Erê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Municipal do emprego e relações do trabalho</dc:title>
  <dc:creator>Centro Empresarial</dc:creator>
  <cp:lastModifiedBy>PC</cp:lastModifiedBy>
  <cp:revision>366</cp:revision>
  <dcterms:created xsi:type="dcterms:W3CDTF">2014-07-23T17:14:04Z</dcterms:created>
  <dcterms:modified xsi:type="dcterms:W3CDTF">2015-12-10T16:33:39Z</dcterms:modified>
</cp:coreProperties>
</file>