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8"/>
  </p:notesMasterIdLst>
  <p:handoutMasterIdLst>
    <p:handoutMasterId r:id="rId39"/>
  </p:handoutMasterIdLst>
  <p:sldIdLst>
    <p:sldId id="319" r:id="rId2"/>
    <p:sldId id="320" r:id="rId3"/>
    <p:sldId id="272" r:id="rId4"/>
    <p:sldId id="273" r:id="rId5"/>
    <p:sldId id="309" r:id="rId6"/>
    <p:sldId id="313" r:id="rId7"/>
    <p:sldId id="276" r:id="rId8"/>
    <p:sldId id="278" r:id="rId9"/>
    <p:sldId id="279" r:id="rId10"/>
    <p:sldId id="280" r:id="rId11"/>
    <p:sldId id="314" r:id="rId12"/>
    <p:sldId id="285" r:id="rId13"/>
    <p:sldId id="286" r:id="rId14"/>
    <p:sldId id="288" r:id="rId15"/>
    <p:sldId id="329" r:id="rId16"/>
    <p:sldId id="315" r:id="rId17"/>
    <p:sldId id="330" r:id="rId18"/>
    <p:sldId id="289" r:id="rId19"/>
    <p:sldId id="290" r:id="rId20"/>
    <p:sldId id="291" r:id="rId21"/>
    <p:sldId id="292" r:id="rId22"/>
    <p:sldId id="293" r:id="rId23"/>
    <p:sldId id="295" r:id="rId24"/>
    <p:sldId id="297" r:id="rId25"/>
    <p:sldId id="316" r:id="rId26"/>
    <p:sldId id="322" r:id="rId27"/>
    <p:sldId id="323" r:id="rId28"/>
    <p:sldId id="324" r:id="rId29"/>
    <p:sldId id="325" r:id="rId30"/>
    <p:sldId id="326" r:id="rId31"/>
    <p:sldId id="327" r:id="rId32"/>
    <p:sldId id="317" r:id="rId33"/>
    <p:sldId id="318" r:id="rId34"/>
    <p:sldId id="328" r:id="rId35"/>
    <p:sldId id="298" r:id="rId36"/>
    <p:sldId id="299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3728" autoAdjust="0"/>
  </p:normalViewPr>
  <p:slideViewPr>
    <p:cSldViewPr>
      <p:cViewPr varScale="1">
        <p:scale>
          <a:sx n="68" d="100"/>
          <a:sy n="68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621A4-0BB2-4373-A0A9-C4DF6D89A6E5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405E1-2CD1-48CF-9651-EC3528B680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C701A-27B1-4069-A578-4F08FFE37606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F8D79-32CB-47EE-9673-7F409ED4CD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F8D79-32CB-47EE-9673-7F409ED4CD73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642EDE-A473-41D2-A975-1925163A99E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AF8B23-618F-4DF0-9AF5-0593081CFA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42EDE-A473-41D2-A975-1925163A99E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F8B23-618F-4DF0-9AF5-0593081CFA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42EDE-A473-41D2-A975-1925163A99E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F8B23-618F-4DF0-9AF5-0593081CFA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42EDE-A473-41D2-A975-1925163A99E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F8B23-618F-4DF0-9AF5-0593081CFA4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42EDE-A473-41D2-A975-1925163A99E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F8B23-618F-4DF0-9AF5-0593081CFA4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42EDE-A473-41D2-A975-1925163A99E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F8B23-618F-4DF0-9AF5-0593081CFA4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42EDE-A473-41D2-A975-1925163A99E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F8B23-618F-4DF0-9AF5-0593081CFA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42EDE-A473-41D2-A975-1925163A99E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F8B23-618F-4DF0-9AF5-0593081CFA4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42EDE-A473-41D2-A975-1925163A99E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F8B23-618F-4DF0-9AF5-0593081CFA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642EDE-A473-41D2-A975-1925163A99E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F8B23-618F-4DF0-9AF5-0593081CFA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642EDE-A473-41D2-A975-1925163A99E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AF8B23-618F-4DF0-9AF5-0593081CFA4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642EDE-A473-41D2-A975-1925163A99EB}" type="datetimeFigureOut">
              <a:rPr lang="pt-BR" smtClean="0"/>
              <a:pPr/>
              <a:t>25/09/2015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AF8B23-618F-4DF0-9AF5-0593081CFA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br/url?sa=i&amp;rct=j&amp;q=&amp;esrc=s&amp;frm=1&amp;source=images&amp;cd=&amp;cad=rja&amp;docid=rVL4TBFPhWDAMM&amp;tbnid=vc3lvRlehiXGCM:&amp;ved=0CAUQjRw&amp;url=http://www.matra.org.br/2013/08/02/uso-indevido-do-dinheiro-da-saude-prefeitura-instaura-processo-administrativo-disciplinar-a-servidores/&amp;ei=-y1DUtv8EYn48wTnuYCgBQ&amp;psig=AFQjCNHcpTpmmA04op2G9-XkGs4ErAwCyg&amp;ust=1380220715530848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082347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	Conforme prevê a Lei nº 8.689 de 27 de Julho de 1993 e Lei Complementar n° 141 de 13 de Janeiro de 2012.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pt-BR" sz="4400" dirty="0" smtClean="0">
                <a:latin typeface="Arial" pitchFamily="34" charset="0"/>
                <a:cs typeface="Arial" pitchFamily="34" charset="0"/>
              </a:rPr>
              <a:t>Audiência Pública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95736" y="2276872"/>
          <a:ext cx="4896544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592288"/>
              </a:tblGrid>
              <a:tr h="523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MÊS</a:t>
                      </a:r>
                      <a:endParaRPr lang="pt-BR" sz="2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QUANTITATIVO</a:t>
                      </a:r>
                      <a:endParaRPr lang="pt-BR" sz="2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8433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Maio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94.111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Junho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90.402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Julho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68.488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Agosto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96.037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349.038</a:t>
                      </a:r>
                      <a:endParaRPr lang="pt-BR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effectLst/>
                <a:latin typeface="Arial" pitchFamily="34" charset="0"/>
                <a:cs typeface="Arial" pitchFamily="34" charset="0"/>
              </a:rPr>
              <a:t>Produção das Unidades de Saúde</a:t>
            </a:r>
            <a:endParaRPr lang="pt-BR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dirty="0" smtClean="0">
                <a:effectLst/>
                <a:latin typeface="Arial" pitchFamily="34" charset="0"/>
                <a:cs typeface="Arial" pitchFamily="34" charset="0"/>
              </a:rPr>
              <a:t>SETOR DE TFD</a:t>
            </a:r>
            <a:br>
              <a:rPr lang="pt-BR" sz="4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pt-BR" sz="4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4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effectLst/>
                <a:latin typeface="Arial" pitchFamily="34" charset="0"/>
                <a:cs typeface="Arial" pitchFamily="34" charset="0"/>
              </a:rPr>
              <a:t>Quantitativo de pacientes transportados</a:t>
            </a:r>
            <a:endParaRPr lang="pt-BR" sz="27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11560" y="2564904"/>
          <a:ext cx="8229600" cy="226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2016224"/>
                <a:gridCol w="2643808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Arial" pitchFamily="34" charset="0"/>
                          <a:cs typeface="Arial" pitchFamily="34" charset="0"/>
                        </a:rPr>
                        <a:t>DESTINO</a:t>
                      </a:r>
                      <a:endParaRPr lang="pt-B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Arial" pitchFamily="34" charset="0"/>
                          <a:cs typeface="Arial" pitchFamily="34" charset="0"/>
                        </a:rPr>
                        <a:t>N° PACIENTES</a:t>
                      </a:r>
                      <a:endParaRPr lang="pt-B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Arial" pitchFamily="34" charset="0"/>
                          <a:cs typeface="Arial" pitchFamily="34" charset="0"/>
                        </a:rPr>
                        <a:t>N° ACOMPANHANTES</a:t>
                      </a:r>
                      <a:endParaRPr lang="pt-B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pt-B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Curitiba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1.438</a:t>
                      </a:r>
                      <a:endParaRPr lang="pt-BR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1.107</a:t>
                      </a:r>
                      <a:endParaRPr lang="pt-BR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2.545</a:t>
                      </a:r>
                      <a:endParaRPr lang="pt-BR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Cascavel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804</a:t>
                      </a:r>
                      <a:endParaRPr lang="pt-BR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423</a:t>
                      </a:r>
                      <a:endParaRPr lang="pt-BR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1.227</a:t>
                      </a:r>
                      <a:endParaRPr lang="pt-BR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Pato Branco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271</a:t>
                      </a:r>
                      <a:endParaRPr lang="pt-BR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135</a:t>
                      </a:r>
                      <a:endParaRPr lang="pt-BR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406</a:t>
                      </a:r>
                      <a:endParaRPr lang="pt-BR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Outros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pt-BR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pt-BR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</a:t>
                      </a:r>
                      <a:endParaRPr lang="pt-BR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pt-BR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4.233</a:t>
                      </a:r>
                      <a:endParaRPr lang="pt-BR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3700" dirty="0" smtClean="0">
                <a:latin typeface="Arial" pitchFamily="34" charset="0"/>
                <a:cs typeface="Arial" pitchFamily="34" charset="0"/>
              </a:rPr>
              <a:t>OUVIDORIA MUNICIPAL</a:t>
            </a:r>
            <a:endParaRPr lang="pt-BR" sz="37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28728" y="1772816"/>
          <a:ext cx="6527648" cy="3442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824"/>
                <a:gridCol w="3263824"/>
              </a:tblGrid>
              <a:tr h="688427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STATUS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QUANTIDADE</a:t>
                      </a:r>
                      <a:endParaRPr lang="pt-BR" sz="2800" dirty="0"/>
                    </a:p>
                  </a:txBody>
                  <a:tcPr/>
                </a:tc>
              </a:tr>
              <a:tr h="688427">
                <a:tc>
                  <a:txBody>
                    <a:bodyPr/>
                    <a:lstStyle/>
                    <a:p>
                      <a:r>
                        <a:rPr lang="pt-BR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Manifestações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527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88427">
                <a:tc>
                  <a:txBody>
                    <a:bodyPr/>
                    <a:lstStyle/>
                    <a:p>
                      <a:r>
                        <a:rPr lang="pt-BR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Encaminhadas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180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88427">
                <a:tc>
                  <a:txBody>
                    <a:bodyPr/>
                    <a:lstStyle/>
                    <a:p>
                      <a:r>
                        <a:rPr lang="pt-BR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Em Análise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148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88427">
                <a:tc>
                  <a:txBody>
                    <a:bodyPr/>
                    <a:lstStyle/>
                    <a:p>
                      <a:r>
                        <a:rPr lang="pt-BR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Concluídas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379</a:t>
                      </a:r>
                      <a:endParaRPr lang="pt-BR" sz="28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CONSULTAS ESPECIALIZADAS AGENDADAS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87624" y="2420888"/>
          <a:ext cx="6912767" cy="2945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318657"/>
                <a:gridCol w="207383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MÊS</a:t>
                      </a:r>
                      <a:endParaRPr lang="pt-BR" sz="2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CRE</a:t>
                      </a:r>
                      <a:endParaRPr lang="pt-BR" sz="2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REDE</a:t>
                      </a:r>
                      <a:endParaRPr lang="pt-BR" sz="2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Maio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3.031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358</a:t>
                      </a:r>
                      <a:endParaRPr lang="pt-BR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Junho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3.147</a:t>
                      </a:r>
                      <a:endParaRPr lang="pt-BR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458</a:t>
                      </a:r>
                      <a:endParaRPr lang="pt-BR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Julho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3.281</a:t>
                      </a:r>
                      <a:endParaRPr lang="pt-BR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450</a:t>
                      </a:r>
                      <a:endParaRPr lang="pt-BR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9364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Agosto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3.029</a:t>
                      </a:r>
                      <a:endParaRPr lang="pt-BR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458</a:t>
                      </a:r>
                      <a:endParaRPr lang="pt-BR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pt-BR" sz="2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12.488</a:t>
                      </a:r>
                      <a:endParaRPr lang="pt-BR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1.724</a:t>
                      </a:r>
                      <a:endParaRPr lang="pt-BR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6044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Quantitativo de Procedimentos realizados pelas Vigilâncias: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SANITÁRIA, AMBIENTAL, SAÚDE DO TRABALHADOR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endParaRPr lang="pt-B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Total: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3.510 procedimentos</a:t>
            </a:r>
            <a:endParaRPr lang="pt-BR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effectLst/>
                <a:latin typeface="Arial" pitchFamily="34" charset="0"/>
                <a:cs typeface="Arial" pitchFamily="34" charset="0"/>
              </a:rPr>
              <a:t>DEPARTAMENTO DE VIGILÂNCIA EM SAÚDE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Quantitativo de Procedimentos realizados pela Vigilância: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EPIDEMIOLÓGICA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endParaRPr lang="pt-B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Total: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19.855 procedimentos</a:t>
            </a:r>
            <a:endParaRPr lang="pt-BR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effectLst/>
                <a:latin typeface="Arial" pitchFamily="34" charset="0"/>
                <a:cs typeface="Arial" pitchFamily="34" charset="0"/>
              </a:rPr>
              <a:t>DEPARTAMENTO DE VIGILÂNCIA EM SAÚDE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88632"/>
          </a:xfrm>
        </p:spPr>
        <p:txBody>
          <a:bodyPr/>
          <a:lstStyle/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AÇÕES REALIZADAS PELO SETOR DE DENGUE</a:t>
            </a:r>
          </a:p>
          <a:p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effectLst/>
                <a:latin typeface="Arial" pitchFamily="34" charset="0"/>
                <a:cs typeface="Arial" pitchFamily="34" charset="0"/>
              </a:rPr>
              <a:t>DEPARTAMENTO DE VIGILÂNCIA EM SAÚDE</a:t>
            </a:r>
            <a:endParaRPr lang="pt-BR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1556792"/>
          <a:ext cx="8136904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/>
                <a:gridCol w="1656184"/>
              </a:tblGrid>
              <a:tr h="506808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Arial" pitchFamily="34" charset="0"/>
                          <a:cs typeface="Arial" pitchFamily="34" charset="0"/>
                        </a:rPr>
                        <a:t>AÇÕES</a:t>
                      </a:r>
                      <a:endParaRPr lang="pt-BR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pt-BR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6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 de Imóveis Trabalhados (Total</a:t>
                      </a:r>
                      <a:r>
                        <a:rPr lang="pt-BR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30.175</a:t>
                      </a:r>
                      <a:endParaRPr lang="pt-BR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96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 de Imóveis Tratados </a:t>
                      </a:r>
                      <a:r>
                        <a:rPr lang="pt-BR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Focal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1.094</a:t>
                      </a:r>
                      <a:endParaRPr lang="pt-BR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96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 de Imóveis Tratados </a:t>
                      </a:r>
                      <a:r>
                        <a:rPr lang="pt-BR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Perifocal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02</a:t>
                      </a:r>
                      <a:endParaRPr lang="pt-BR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96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 de Depósitos – </a:t>
                      </a:r>
                      <a:r>
                        <a:rPr lang="pt-BR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Inspecionados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4.522</a:t>
                      </a:r>
                      <a:endParaRPr lang="pt-BR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96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Nº de Depósitos – </a:t>
                      </a:r>
                      <a:r>
                        <a:rPr lang="pt-BR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Tratados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1.297</a:t>
                      </a:r>
                      <a:endParaRPr lang="pt-BR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96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de Amostras </a:t>
                      </a:r>
                      <a:r>
                        <a:rPr lang="pt-BR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Coletadas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416</a:t>
                      </a:r>
                      <a:endParaRPr lang="pt-BR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CASOS DE DENGUE NO QUADRIMESTRE</a:t>
            </a:r>
          </a:p>
          <a:p>
            <a:pPr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15616" y="1844824"/>
          <a:ext cx="6984776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4044"/>
                <a:gridCol w="3540732"/>
              </a:tblGrid>
              <a:tr h="666074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Arial" pitchFamily="34" charset="0"/>
                          <a:cs typeface="Arial" pitchFamily="34" charset="0"/>
                        </a:rPr>
                        <a:t>CASOS</a:t>
                      </a:r>
                      <a:endParaRPr lang="pt-BR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pt-BR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Arial" pitchFamily="34" charset="0"/>
                          <a:cs typeface="Arial" pitchFamily="34" charset="0"/>
                        </a:rPr>
                        <a:t>Notificados</a:t>
                      </a:r>
                      <a:endParaRPr lang="pt-BR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Arial" pitchFamily="34" charset="0"/>
                          <a:cs typeface="Arial" pitchFamily="34" charset="0"/>
                        </a:rPr>
                        <a:t>121</a:t>
                      </a:r>
                      <a:endParaRPr lang="pt-BR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Arial" pitchFamily="34" charset="0"/>
                          <a:cs typeface="Arial" pitchFamily="34" charset="0"/>
                        </a:rPr>
                        <a:t>Autóctones</a:t>
                      </a:r>
                      <a:endParaRPr lang="pt-BR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  <a:endParaRPr lang="pt-BR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latin typeface="Arial" pitchFamily="34" charset="0"/>
                          <a:cs typeface="Arial" pitchFamily="34" charset="0"/>
                        </a:rPr>
                        <a:t>Importados</a:t>
                      </a:r>
                      <a:endParaRPr lang="pt-BR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052736"/>
            <a:ext cx="8280920" cy="32403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Resumo da movimentação financeira das contas bancárias do Fundo Municipal de Saúde de Francisco Beltrão, Secretaria Municipal de Saúde, referente o 2º Quadrimestre de 2015.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8" name="Picture 2" descr="http://www.matra.org.br/wp-content/uploads/2013/08/dinheiro-saud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861048"/>
            <a:ext cx="388843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CONTA SALÁRIO DA SMS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R$ 0,00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R$ 14.942,84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R$ 14.942,84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R$ 0,00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BLOCO DA ATENÇÃO BÁSICA.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R$ 85.259,30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R$ 2.264.193,95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R$ 2.286.285,38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R$ 63.167,87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70000"/>
              </a:lnSpc>
              <a:spcBef>
                <a:spcPts val="0"/>
              </a:spcBef>
              <a:buNone/>
            </a:pPr>
            <a:endParaRPr lang="pt-BR" sz="64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0800" b="1" dirty="0" smtClean="0">
                <a:latin typeface="Arial" pitchFamily="34" charset="0"/>
                <a:cs typeface="Arial" pitchFamily="34" charset="0"/>
              </a:rPr>
              <a:t>Maio</a:t>
            </a:r>
          </a:p>
          <a:p>
            <a:pPr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0800" b="1" dirty="0" smtClean="0">
                <a:latin typeface="Arial" pitchFamily="34" charset="0"/>
                <a:cs typeface="Arial" pitchFamily="34" charset="0"/>
              </a:rPr>
              <a:t>Junho</a:t>
            </a:r>
          </a:p>
          <a:p>
            <a:pPr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0800" b="1" dirty="0" smtClean="0">
                <a:latin typeface="Arial" pitchFamily="34" charset="0"/>
                <a:cs typeface="Arial" pitchFamily="34" charset="0"/>
              </a:rPr>
              <a:t>Julho</a:t>
            </a:r>
          </a:p>
          <a:p>
            <a:pPr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0800" b="1" dirty="0" smtClean="0">
                <a:latin typeface="Arial" pitchFamily="34" charset="0"/>
                <a:cs typeface="Arial" pitchFamily="34" charset="0"/>
              </a:rPr>
              <a:t>Agosto</a:t>
            </a:r>
          </a:p>
          <a:p>
            <a:pPr algn="ctr">
              <a:buNone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62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6200" dirty="0" smtClean="0">
                <a:latin typeface="Arial" pitchFamily="34" charset="0"/>
                <a:cs typeface="Arial" pitchFamily="34" charset="0"/>
              </a:rPr>
              <a:t>						Rose </a:t>
            </a:r>
            <a:r>
              <a:rPr lang="pt-BR" sz="6200" dirty="0" err="1" smtClean="0">
                <a:latin typeface="Arial" pitchFamily="34" charset="0"/>
                <a:cs typeface="Arial" pitchFamily="34" charset="0"/>
              </a:rPr>
              <a:t>Mari</a:t>
            </a:r>
            <a:r>
              <a:rPr lang="pt-BR" sz="6200" dirty="0" smtClean="0">
                <a:latin typeface="Arial" pitchFamily="34" charset="0"/>
                <a:cs typeface="Arial" pitchFamily="34" charset="0"/>
              </a:rPr>
              <a:t> Guarda</a:t>
            </a:r>
          </a:p>
          <a:p>
            <a:pPr algn="ctr">
              <a:buNone/>
            </a:pPr>
            <a:r>
              <a:rPr lang="pt-BR" sz="6200" dirty="0" smtClean="0">
                <a:latin typeface="Arial" pitchFamily="34" charset="0"/>
                <a:cs typeface="Arial" pitchFamily="34" charset="0"/>
              </a:rPr>
              <a:t>                 				Secretária Municipal de Saúde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dirty="0" smtClean="0">
                <a:latin typeface="Arial" pitchFamily="34" charset="0"/>
                <a:cs typeface="Arial" pitchFamily="34" charset="0"/>
              </a:rPr>
              <a:t>	2° Quadrimestre 2015</a:t>
            </a:r>
            <a:br>
              <a:rPr lang="pt-BR" sz="4400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55306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700" b="1" dirty="0" smtClean="0">
                <a:latin typeface="Arial" pitchFamily="34" charset="0"/>
                <a:cs typeface="Arial" pitchFamily="34" charset="0"/>
              </a:rPr>
              <a:t>	BLOCO DA ATENÇÃO DE MÉDIA E ALTA COMPLEXIDADE AMBULATORIAL E HOSPITALAR - MAC</a:t>
            </a:r>
          </a:p>
          <a:p>
            <a:pPr>
              <a:buNone/>
            </a:pPr>
            <a:endParaRPr lang="pt-BR" sz="17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R$ 2.203.026,54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R$ 9.415.136,64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R$ 10.331.327,18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R$ 1.286.836,00</a:t>
            </a:r>
          </a:p>
          <a:p>
            <a:pPr>
              <a:buNone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buNone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pt-BR" sz="1700" b="1" dirty="0" smtClean="0">
                <a:latin typeface="Arial" pitchFamily="34" charset="0"/>
                <a:cs typeface="Arial" pitchFamily="34" charset="0"/>
              </a:rPr>
              <a:t>	BLOCO DA VIGILÂNCIA EM SAÚDE</a:t>
            </a:r>
          </a:p>
          <a:p>
            <a:endParaRPr lang="pt-BR" sz="17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R$ 47.799,64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R$ 137.389,08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R$ 128.859,53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R$ 56.329,19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MÉDIA E ALTA COMPLEXIDADE ESTADUAL – </a:t>
            </a:r>
            <a:r>
              <a:rPr lang="pt-BR" sz="1700" b="1" dirty="0" smtClean="0">
                <a:latin typeface="Arial" pitchFamily="34" charset="0"/>
                <a:cs typeface="Arial" pitchFamily="34" charset="0"/>
              </a:rPr>
              <a:t>CIRUSPAR/Mãe Paranaense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R$ 2.041,09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R$ 331.846,60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R$ 282.986,20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R$ 50.901,49</a:t>
            </a: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E.C. Nº 29/2000   -   15 %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R$ 35.996,10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R$ 6.569.453,27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R$ 6.583.313,37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R$ 22.136,33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BLOCO DE GESTÃO 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R$ 1.499,90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R$ 39,80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R$ 0,00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R$ 1.539,70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BLOCO DE INVESTIMENTOS – CONSTRUÇÃO DA UNIDADE DE PRONTO ATENDIMENTO – UPA.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R$ 150.884,08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R$ 3.165,57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R$ 119.822,45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R$ 34.227,20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BLOCO DE INVESTIMENTOS – AMPLIAÇÃO UBS ALVORADA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R$ 2.508,72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R$ 66,57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R$ 0,00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R$ 2.575,29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BLOCO DE INVESTIMENTOS – EQUIPAMENTOS PARA UPA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R$ 843.976,13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R$ 46.271,69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R$ 808.136,48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R$ 82.111,34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BLOCO ATENÇÃO PRIMÁRIA ESTADUAL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R$ 1.271,66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R$ 139.471,57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R$ 6.444,70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R$ 134.298,53</a:t>
            </a:r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BLOCO INVESTIMENTO – PROGRAMA VIGIASUS - Investimento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R$ 3.339,74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R$ 186.382,05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R$ 3.347,54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R$ 186.374,25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BLOCO DE INVESTIMENTOS – COMPLEMENTO UBS ASSENTAMENTO MISSÕES - COMPLEMENTO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R$ 1.257,31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R$ 50.250,60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R$ 51.507,91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R$ 0,00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BLOCO DE INVESTIMENTOS – CONSTRUÇÃO UBS - CANTELMO</a:t>
            </a:r>
          </a:p>
          <a:p>
            <a:pPr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R$ 3.434,41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R$ 4,65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R$ 3.412,66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R$ 26,40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166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BLOCO DE INVESTIMENTOS – CONSTRUÇÃO UBS – CONJUNTO ESPERANÇA</a:t>
            </a:r>
          </a:p>
          <a:p>
            <a:pPr>
              <a:buNone/>
            </a:pPr>
            <a:endParaRPr lang="pt-BR" sz="19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Saldo Existente em 30/04/2015        		R$ 14.196,64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Total de Receitas 				R$ 248.601,29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Total de Despesas 				R$ 84.824,26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Saldo Existente em 31/08/2015			R$ 177.973,67</a:t>
            </a:r>
          </a:p>
          <a:p>
            <a:endParaRPr lang="pt-BR" dirty="0" smtClean="0"/>
          </a:p>
          <a:p>
            <a:pPr>
              <a:buNone/>
            </a:pPr>
            <a:r>
              <a:rPr lang="pt-BR" sz="2100" b="1" dirty="0" smtClean="0">
                <a:latin typeface="Arial" pitchFamily="34" charset="0"/>
                <a:cs typeface="Arial" pitchFamily="34" charset="0"/>
              </a:rPr>
              <a:t>BLOCO DE INVESTIMENTOS – CONSTRUÇÃO UBS – JARDIM ITÁLIA</a:t>
            </a:r>
          </a:p>
          <a:p>
            <a:pPr>
              <a:buNone/>
            </a:pPr>
            <a:endParaRPr lang="pt-BR" sz="21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Saldo Existente em 30/04/2015        		R$ 3.897,14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Total de Receitas 				R$ 247.654,12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Total de Despesas 				R$ 142.205,81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Saldo Existente em 31/08/2015			R$ 109.345,95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BLOCO DE INVESTIMENTOS – CONSTRUÇÃO UBS – SÃO CRISTOVÃO   </a:t>
            </a:r>
          </a:p>
          <a:p>
            <a:pPr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R$ 526,34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R$ 13,96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R$ 0,00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R$ 540,30</a:t>
            </a:r>
          </a:p>
          <a:p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BLOCO DE INVESTIMENTOS – CONSTRUÇÃO UBS – JARDIM SEMINÁRIO</a:t>
            </a:r>
          </a:p>
          <a:p>
            <a:pPr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R$ 87.309,42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R$ 386,42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R$ 87.579,12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R$ 116,72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BLOCO DE INVESTIMENTOS – CONSTRUÇÃO UBS – INDUSTRIAL</a:t>
            </a:r>
          </a:p>
          <a:p>
            <a:pPr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R$ 46.814,73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R$ 396,96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R$ 45.169,28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R$ 2.042,41</a:t>
            </a:r>
          </a:p>
          <a:p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BLOCO DE INVESTIMENTOS – CONSTRUÇÃO UBS – JARDIM FLORESTA</a:t>
            </a:r>
          </a:p>
          <a:p>
            <a:pPr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R$ 6.358,81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R$ 20,93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R$ 6.275,95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R$ 103,79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BLOCO DE INVESTIMENTOS – CONSTRUÇÃO UBS – KM 20 </a:t>
            </a:r>
          </a:p>
          <a:p>
            <a:pPr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R$ 1.109,38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R$ 248.864,70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R$ 32.552,24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R$ 217.406,84</a:t>
            </a:r>
          </a:p>
          <a:p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CAPS AD II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R$ 94.222,88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R$ 207.512,94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R$ 119.466,78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R$ 182.269,04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560" y="2348880"/>
          <a:ext cx="7992888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  <a:gridCol w="3384376"/>
              </a:tblGrid>
              <a:tr h="442988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latin typeface="Arial" pitchFamily="34" charset="0"/>
                          <a:cs typeface="Arial" pitchFamily="34" charset="0"/>
                        </a:rPr>
                        <a:t>PROCEDIMENTOS</a:t>
                      </a:r>
                      <a:endParaRPr lang="pt-BR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latin typeface="Arial" pitchFamily="34" charset="0"/>
                          <a:cs typeface="Arial" pitchFamily="34" charset="0"/>
                        </a:rPr>
                        <a:t>QUANTIDADE</a:t>
                      </a:r>
                      <a:endParaRPr lang="pt-BR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7200">
                <a:tc>
                  <a:txBody>
                    <a:bodyPr/>
                    <a:lstStyle/>
                    <a:p>
                      <a:pPr algn="l"/>
                      <a:r>
                        <a:rPr lang="pt-BR" sz="27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Clínica</a:t>
                      </a:r>
                      <a:r>
                        <a:rPr lang="pt-BR" sz="27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do Bebê</a:t>
                      </a:r>
                      <a:endParaRPr lang="pt-BR" sz="2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7.104</a:t>
                      </a:r>
                      <a:endParaRPr lang="pt-BR" sz="2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42988">
                <a:tc>
                  <a:txBody>
                    <a:bodyPr/>
                    <a:lstStyle/>
                    <a:p>
                      <a:pPr algn="l"/>
                      <a:r>
                        <a:rPr lang="pt-BR" sz="27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Clínica infantil/adolescentes</a:t>
                      </a:r>
                      <a:endParaRPr lang="pt-BR" sz="2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10.573</a:t>
                      </a:r>
                      <a:endParaRPr lang="pt-BR" sz="2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42988">
                <a:tc>
                  <a:txBody>
                    <a:bodyPr/>
                    <a:lstStyle/>
                    <a:p>
                      <a:pPr algn="l"/>
                      <a:r>
                        <a:rPr lang="pt-BR" sz="27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Clínica</a:t>
                      </a:r>
                      <a:r>
                        <a:rPr lang="pt-BR" sz="27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Adulto</a:t>
                      </a:r>
                      <a:endParaRPr lang="pt-BR" sz="2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23.025</a:t>
                      </a:r>
                      <a:endParaRPr lang="pt-BR" sz="2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42988">
                <a:tc>
                  <a:txBody>
                    <a:bodyPr/>
                    <a:lstStyle/>
                    <a:p>
                      <a:pPr algn="l"/>
                      <a:r>
                        <a:rPr lang="pt-BR" sz="27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pt-BR" sz="27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7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40.702</a:t>
                      </a:r>
                      <a:endParaRPr lang="pt-BR" sz="2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800200"/>
          </a:xfrm>
        </p:spPr>
        <p:txBody>
          <a:bodyPr>
            <a:normAutofit/>
          </a:bodyPr>
          <a:lstStyle/>
          <a:p>
            <a:pPr algn="ctr"/>
            <a:r>
              <a:rPr lang="pt-BR" sz="3700" dirty="0" smtClean="0">
                <a:effectLst/>
                <a:latin typeface="Arial" pitchFamily="34" charset="0"/>
                <a:cs typeface="Arial" pitchFamily="34" charset="0"/>
              </a:rPr>
              <a:t>ASSISTÊNCIA A SAÚDE BUCAL</a:t>
            </a:r>
            <a:br>
              <a:rPr lang="pt-BR" sz="37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pt-BR" sz="37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37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pt-BR" sz="2800" b="0" dirty="0" smtClean="0">
                <a:effectLst/>
                <a:latin typeface="Arial" pitchFamily="34" charset="0"/>
                <a:cs typeface="Arial" pitchFamily="34" charset="0"/>
              </a:rPr>
              <a:t>Atendimentos Realizados</a:t>
            </a:r>
            <a:endParaRPr lang="pt-BR" sz="2800" b="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BLOCO DE INVESTIMENTOS – CONSTRUÇÃO UBS – MARRECAS</a:t>
            </a:r>
          </a:p>
          <a:p>
            <a:pPr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R$ 15.374,06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R$ 49,56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R$ 13.945,64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R$ 1.477,98</a:t>
            </a:r>
          </a:p>
          <a:p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BLOCO DE INVESTIMENTOS – CONSTRUÇÃO UBS – SADIA </a:t>
            </a:r>
          </a:p>
          <a:p>
            <a:pPr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R$ 87.309,42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R$ 1.312,06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R$ 82.332,35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R$ 6.289,63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BLOCO DE INVESTIMENTOS – CONSTRUÇÃO UBS – SÃO FRANCISCO</a:t>
            </a:r>
          </a:p>
          <a:p>
            <a:pPr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R$ 69.669,69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R$ 249.329,13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R$ 144.353,87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R$ 174.644,95</a:t>
            </a:r>
          </a:p>
          <a:p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BLOCO DE INVESTIMENTOS – AQUISIÇÃO DE VEÍCULOS PARA PSF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R$ 64,67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R$ 0,00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R$ 64,67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R$ 0,00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dirty="0" smtClean="0"/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BLOCO DE INVESTIMENTOS – REFORMA UBS DIVISOR</a:t>
            </a:r>
          </a:p>
          <a:p>
            <a:pPr>
              <a:buNone/>
            </a:pPr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R$ 27.925,57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R$ 740,96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R$ 0,00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R$ 28.666,53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BLOCO DE INVESTIMENTOS – REFORMA UBS ÁGUA VERMELHA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R$ 29.151,22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R$ 773,48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R$ 0,00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R$ 29.924,70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BLOCO DE INVESTIMENTOS – REFORMA UBS PONTE NOVA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	R$ 22.287,56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R$ 591,36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R$ 0,00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R$ 22.878,92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BLOCO DE INVESTIMENTOS CEO – CENTRO DE ESPECIALIDADES ODONTOLÓGICAS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30/04/2015        			R$ 46.037,19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Receitas 				R$ 44.852,70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Total de Despesas 				R$ 79.268,81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Saldo Existente em 31/08/2015			R$ 11.621,08</a:t>
            </a:r>
          </a:p>
          <a:p>
            <a:pPr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700" b="1" dirty="0" smtClean="0">
                <a:latin typeface="Arial" pitchFamily="34" charset="0"/>
                <a:cs typeface="Arial" pitchFamily="34" charset="0"/>
              </a:rPr>
              <a:t>BLOCO DE INVESTIMENTOS – PROGRAMA VIGIASUS - Custeio</a:t>
            </a:r>
          </a:p>
          <a:p>
            <a:pPr>
              <a:buNone/>
            </a:pPr>
            <a:endParaRPr lang="pt-BR" sz="17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Saldo Existente em 30/04/2015        			R$ 0,00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Total de Receitas 				R$ 269.012,36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Total de Despesas 				R$ 307,46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Saldo Existente em 31/08/2015			R$ 268.704,90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/>
          <a:lstStyle/>
          <a:p>
            <a:pPr algn="ctr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	Percentual de Recursos Próprios do Município, aplicado na saúde nos meses de: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2204864"/>
          <a:ext cx="8424935" cy="139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732"/>
                <a:gridCol w="1629261"/>
                <a:gridCol w="1899814"/>
                <a:gridCol w="1601802"/>
                <a:gridCol w="1482326"/>
              </a:tblGrid>
              <a:tr h="5262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Times New Roman"/>
                          <a:ea typeface="Times New Roman"/>
                          <a:cs typeface="Arial"/>
                        </a:rPr>
                        <a:t>Mês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Maio</a:t>
                      </a:r>
                      <a:endParaRPr lang="pt-B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Junho</a:t>
                      </a:r>
                      <a:endParaRPr lang="pt-B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 marL="68580" marR="68580" marT="0" marB="0"/>
                </a:tc>
              </a:tr>
              <a:tr h="8419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Times New Roman"/>
                          <a:ea typeface="Times New Roman"/>
                          <a:cs typeface="Arial"/>
                        </a:rPr>
                        <a:t>Percentual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22,82%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23,65%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33,23%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29,18%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OBRIGADO</a:t>
            </a:r>
            <a:endParaRPr lang="pt-B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378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TOTAL DE PREVENTIVOS </a:t>
            </a:r>
          </a:p>
          <a:p>
            <a:pPr algn="ctr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effectLst/>
                <a:latin typeface="Arial" pitchFamily="34" charset="0"/>
                <a:cs typeface="Arial" pitchFamily="34" charset="0"/>
              </a:rPr>
              <a:t>ASSISTÊNCIA DE ENFERMAGEM</a:t>
            </a:r>
            <a:endParaRPr lang="pt-BR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63688" y="2420888"/>
          <a:ext cx="6096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MÊS</a:t>
                      </a:r>
                      <a:endParaRPr lang="pt-BR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pt-BR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Maio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687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Junho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671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Julho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591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Agosto</a:t>
                      </a:r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(parcial)</a:t>
                      </a:r>
                      <a:endParaRPr lang="pt-B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444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pt-BR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2.393</a:t>
                      </a:r>
                      <a:endParaRPr lang="pt-B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560" y="1772814"/>
          <a:ext cx="7848872" cy="3756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/>
                <a:gridCol w="2448272"/>
              </a:tblGrid>
              <a:tr h="7200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Procedimentos/Encaminhamentos/Mês</a:t>
                      </a:r>
                      <a:endParaRPr lang="pt-BR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Quantidade</a:t>
                      </a:r>
                    </a:p>
                  </a:txBody>
                  <a:tcPr marL="68580" marR="68580" marT="0" marB="0"/>
                </a:tc>
              </a:tr>
              <a:tr h="607354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Maio/</a:t>
                      </a:r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 24 Horas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6.917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7354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Junho/</a:t>
                      </a:r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 24 Horas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6.555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7354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Julho/</a:t>
                      </a:r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PA/UPA 24 Horas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6.920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7354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Agosto/</a:t>
                      </a:r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UPA 24 Horas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7.453</a:t>
                      </a:r>
                      <a:endParaRPr lang="pt-BR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73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</a:t>
                      </a:r>
                      <a:endParaRPr lang="pt-BR" sz="2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27.845</a:t>
                      </a:r>
                      <a:endParaRPr lang="pt-BR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PA/UPA 24 horas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Dispensações do Componente Básico na Farmácia Municipal da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Cango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				43.870 (Receitas Atendidas)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Dispensações do Componente Especializado e Estratégico na Farmácia Municipal da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Cango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				5.670 (Receitas Atendidas)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ASSISTÊNCIA FARMACÊUTICA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384377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Dispensações do Componente Básico na Farmácia Municipal Cidade Norte.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16.610 (Receitas Atendidas)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164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Atendimentos realizados no quadrimestre</a:t>
            </a:r>
          </a:p>
          <a:p>
            <a:pPr algn="ctr">
              <a:buNone/>
            </a:pPr>
            <a:endParaRPr lang="pt-BR" sz="1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t-BR" sz="1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t-BR" sz="1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t-BR" sz="1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t-BR" sz="1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t-BR" sz="1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t-BR" sz="1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t-BR" sz="1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t-BR" sz="1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t-BR" sz="1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effectLst/>
                <a:latin typeface="Arial" pitchFamily="34" charset="0"/>
                <a:cs typeface="Arial" pitchFamily="34" charset="0"/>
              </a:rPr>
              <a:t>Serviço de Assistência Especializada-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SAE</a:t>
            </a:r>
            <a:r>
              <a:rPr lang="pt-BR" sz="3200" dirty="0" smtClean="0">
                <a:effectLst/>
                <a:latin typeface="Arial" pitchFamily="34" charset="0"/>
                <a:cs typeface="Arial" pitchFamily="34" charset="0"/>
              </a:rPr>
              <a:t> e Centro de Testagem e Aconselhamento-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CTA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99591" y="3284984"/>
          <a:ext cx="7056782" cy="1525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8166"/>
                <a:gridCol w="2229308"/>
                <a:gridCol w="2229308"/>
              </a:tblGrid>
              <a:tr h="864096">
                <a:tc>
                  <a:txBody>
                    <a:bodyPr/>
                    <a:lstStyle/>
                    <a:p>
                      <a:r>
                        <a:rPr lang="pt-BR" dirty="0" smtClean="0"/>
                        <a:t>Total Pacientes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Pacientes Novos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Testes Realizados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  <a:tr h="660973">
                <a:tc>
                  <a:txBody>
                    <a:bodyPr/>
                    <a:lstStyle/>
                    <a:p>
                      <a:r>
                        <a:rPr lang="pt-BR" sz="2700" dirty="0" smtClean="0">
                          <a:latin typeface="Arial" pitchFamily="34" charset="0"/>
                          <a:cs typeface="Arial" pitchFamily="34" charset="0"/>
                        </a:rPr>
                        <a:t>520</a:t>
                      </a:r>
                      <a:endParaRPr lang="pt-BR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700" dirty="0" smtClean="0"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pt-BR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700" dirty="0" smtClean="0">
                          <a:latin typeface="Arial" pitchFamily="34" charset="0"/>
                          <a:cs typeface="Arial" pitchFamily="34" charset="0"/>
                        </a:rPr>
                        <a:t>819</a:t>
                      </a:r>
                      <a:endParaRPr lang="pt-BR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pt-BR" sz="2900" dirty="0" smtClean="0">
                <a:effectLst/>
                <a:latin typeface="Arial" pitchFamily="34" charset="0"/>
                <a:cs typeface="Arial" pitchFamily="34" charset="0"/>
              </a:rPr>
              <a:t>Programa Agentes Comunitários de Saúde</a:t>
            </a:r>
            <a:r>
              <a:rPr lang="pt-BR" sz="27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>Cobertura populacional com Equipes Saúde da Família e Equipes de Agentes Comunitários de Saúde</a:t>
            </a: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00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323528" y="2492896"/>
          <a:ext cx="8640959" cy="3536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5"/>
                <a:gridCol w="2160240"/>
                <a:gridCol w="2088232"/>
                <a:gridCol w="2088232"/>
              </a:tblGrid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Tipo de Equipes</a:t>
                      </a: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Famílias </a:t>
                      </a:r>
                      <a:br>
                        <a:rPr lang="pt-BR" sz="2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pt-BR" sz="2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Cadastradas</a:t>
                      </a: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Pessoas Cadastradas</a:t>
                      </a: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Porcentagem de Cobertura</a:t>
                      </a: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21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ESF nas três modalidades</a:t>
                      </a: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13.466</a:t>
                      </a: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43.090</a:t>
                      </a: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50,4%</a:t>
                      </a: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91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EACS</a:t>
                      </a:r>
                      <a:endParaRPr lang="pt-BR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4.898</a:t>
                      </a: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15.673</a:t>
                      </a: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18,3%</a:t>
                      </a: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91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</a:t>
                      </a:r>
                      <a:endParaRPr lang="pt-BR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18.364</a:t>
                      </a:r>
                      <a:endParaRPr lang="pt-BR" sz="2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58.684</a:t>
                      </a:r>
                      <a:endParaRPr lang="pt-BR" sz="2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68,7%</a:t>
                      </a:r>
                      <a:endParaRPr lang="pt-BR" sz="2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2265</TotalTime>
  <Words>514</Words>
  <Application>Microsoft Office PowerPoint</Application>
  <PresentationFormat>Apresentação na tela (4:3)</PresentationFormat>
  <Paragraphs>451</Paragraphs>
  <Slides>36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Concourse</vt:lpstr>
      <vt:lpstr>Audiência Pública</vt:lpstr>
      <vt:lpstr> 2° Quadrimestre 2015 </vt:lpstr>
      <vt:lpstr>ASSISTÊNCIA A SAÚDE BUCAL  Atendimentos Realizados</vt:lpstr>
      <vt:lpstr>ASSISTÊNCIA DE ENFERMAGEM</vt:lpstr>
      <vt:lpstr>PA/UPA 24 horas</vt:lpstr>
      <vt:lpstr>ASSISTÊNCIA FARMACÊUTICA</vt:lpstr>
      <vt:lpstr>Slide 7</vt:lpstr>
      <vt:lpstr>Serviço de Assistência Especializada- SAE e Centro de Testagem e Aconselhamento- CTA</vt:lpstr>
      <vt:lpstr> Programa Agentes Comunitários de Saúde  Cobertura populacional com Equipes Saúde da Família e Equipes de Agentes Comunitários de Saúde </vt:lpstr>
      <vt:lpstr>Produção das Unidades de Saúde</vt:lpstr>
      <vt:lpstr>SETOR DE TFD  Quantitativo de pacientes transportados</vt:lpstr>
      <vt:lpstr>OUVIDORIA MUNICIPAL</vt:lpstr>
      <vt:lpstr>CONSULTAS ESPECIALIZADAS AGENDADAS</vt:lpstr>
      <vt:lpstr> DEPARTAMENTO DE VIGILÂNCIA EM SAÚDE </vt:lpstr>
      <vt:lpstr>DEPARTAMENTO DE VIGILÂNCIA EM SAÚDE</vt:lpstr>
      <vt:lpstr>DEPARTAMENTO DE VIGILÂNCIA EM SAÚDE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AudiênciaPública</dc:title>
  <dc:creator>EdineiaSMS</dc:creator>
  <cp:lastModifiedBy>user</cp:lastModifiedBy>
  <cp:revision>381</cp:revision>
  <dcterms:created xsi:type="dcterms:W3CDTF">2013-08-27T16:06:09Z</dcterms:created>
  <dcterms:modified xsi:type="dcterms:W3CDTF">2015-09-25T19:40:25Z</dcterms:modified>
</cp:coreProperties>
</file>